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41"/>
  </p:notesMasterIdLst>
  <p:handoutMasterIdLst>
    <p:handoutMasterId r:id="rId42"/>
  </p:handoutMasterIdLst>
  <p:sldIdLst>
    <p:sldId id="256" r:id="rId2"/>
    <p:sldId id="257" r:id="rId3"/>
    <p:sldId id="260" r:id="rId4"/>
    <p:sldId id="258" r:id="rId5"/>
    <p:sldId id="295" r:id="rId6"/>
    <p:sldId id="259" r:id="rId7"/>
    <p:sldId id="297" r:id="rId8"/>
    <p:sldId id="298" r:id="rId9"/>
    <p:sldId id="299" r:id="rId10"/>
    <p:sldId id="293" r:id="rId11"/>
    <p:sldId id="286" r:id="rId12"/>
    <p:sldId id="285" r:id="rId13"/>
    <p:sldId id="261" r:id="rId14"/>
    <p:sldId id="294" r:id="rId15"/>
    <p:sldId id="262" r:id="rId16"/>
    <p:sldId id="263" r:id="rId17"/>
    <p:sldId id="264" r:id="rId18"/>
    <p:sldId id="265" r:id="rId19"/>
    <p:sldId id="266" r:id="rId20"/>
    <p:sldId id="267" r:id="rId21"/>
    <p:sldId id="268" r:id="rId22"/>
    <p:sldId id="269" r:id="rId23"/>
    <p:sldId id="275" r:id="rId24"/>
    <p:sldId id="270" r:id="rId25"/>
    <p:sldId id="271" r:id="rId26"/>
    <p:sldId id="272" r:id="rId27"/>
    <p:sldId id="273" r:id="rId28"/>
    <p:sldId id="274" r:id="rId29"/>
    <p:sldId id="277" r:id="rId30"/>
    <p:sldId id="278" r:id="rId31"/>
    <p:sldId id="279" r:id="rId32"/>
    <p:sldId id="280" r:id="rId33"/>
    <p:sldId id="281" r:id="rId34"/>
    <p:sldId id="282" r:id="rId35"/>
    <p:sldId id="283" r:id="rId36"/>
    <p:sldId id="290" r:id="rId37"/>
    <p:sldId id="284" r:id="rId38"/>
    <p:sldId id="289" r:id="rId39"/>
    <p:sldId id="296" r:id="rId4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3" d="100"/>
          <a:sy n="83" d="100"/>
        </p:scale>
        <p:origin x="658" y="7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2534" y="-77"/>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mn-lt"/>
                <a:ea typeface="+mn-ea"/>
                <a:cs typeface="+mn-cs"/>
              </a:defRPr>
            </a:pPr>
            <a:r>
              <a:rPr lang="en-US" sz="1100" b="1">
                <a:solidFill>
                  <a:sysClr val="windowText" lastClr="000000"/>
                </a:solidFill>
              </a:rPr>
              <a:t>FY</a:t>
            </a:r>
            <a:r>
              <a:rPr lang="en-US" sz="1100" b="1" baseline="0">
                <a:solidFill>
                  <a:sysClr val="windowText" lastClr="000000"/>
                </a:solidFill>
              </a:rPr>
              <a:t> 2009 - FY 2021 CATPA Grants</a:t>
            </a:r>
          </a:p>
        </c:rich>
      </c:tx>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2"/>
          <c:order val="1"/>
          <c:tx>
            <c:strRef>
              <c:f>'Step 2 a'!$J$1</c:f>
              <c:strCache>
                <c:ptCount val="1"/>
                <c:pt idx="0">
                  <c:v>Spending Authority</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layout>
                <c:manualLayout>
                  <c:x val="-1.2531328320802004E-2"/>
                  <c:y val="-3.7037037037037077E-2"/>
                </c:manualLayout>
              </c:layout>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16-454D-8BF4-D11E4711B781}"/>
                </c:ext>
              </c:extLst>
            </c:dLbl>
            <c:dLbl>
              <c:idx val="1"/>
              <c:delete val="1"/>
              <c:extLst>
                <c:ext xmlns:c15="http://schemas.microsoft.com/office/drawing/2012/chart" uri="{CE6537A1-D6FC-4f65-9D91-7224C49458BB}"/>
                <c:ext xmlns:c16="http://schemas.microsoft.com/office/drawing/2014/chart" uri="{C3380CC4-5D6E-409C-BE32-E72D297353CC}">
                  <c16:uniqueId val="{00000001-6116-454D-8BF4-D11E4711B781}"/>
                </c:ext>
              </c:extLst>
            </c:dLbl>
            <c:dLbl>
              <c:idx val="2"/>
              <c:delete val="1"/>
              <c:extLst>
                <c:ext xmlns:c15="http://schemas.microsoft.com/office/drawing/2012/chart" uri="{CE6537A1-D6FC-4f65-9D91-7224C49458BB}"/>
                <c:ext xmlns:c16="http://schemas.microsoft.com/office/drawing/2014/chart" uri="{C3380CC4-5D6E-409C-BE32-E72D297353CC}">
                  <c16:uniqueId val="{00000002-6116-454D-8BF4-D11E4711B781}"/>
                </c:ext>
              </c:extLst>
            </c:dLbl>
            <c:dLbl>
              <c:idx val="3"/>
              <c:delete val="1"/>
              <c:extLst>
                <c:ext xmlns:c15="http://schemas.microsoft.com/office/drawing/2012/chart" uri="{CE6537A1-D6FC-4f65-9D91-7224C49458BB}"/>
                <c:ext xmlns:c16="http://schemas.microsoft.com/office/drawing/2014/chart" uri="{C3380CC4-5D6E-409C-BE32-E72D297353CC}">
                  <c16:uniqueId val="{00000003-6116-454D-8BF4-D11E4711B781}"/>
                </c:ext>
              </c:extLst>
            </c:dLbl>
            <c:dLbl>
              <c:idx val="4"/>
              <c:delete val="1"/>
              <c:extLst>
                <c:ext xmlns:c15="http://schemas.microsoft.com/office/drawing/2012/chart" uri="{CE6537A1-D6FC-4f65-9D91-7224C49458BB}"/>
                <c:ext xmlns:c16="http://schemas.microsoft.com/office/drawing/2014/chart" uri="{C3380CC4-5D6E-409C-BE32-E72D297353CC}">
                  <c16:uniqueId val="{00000004-6116-454D-8BF4-D11E4711B781}"/>
                </c:ext>
              </c:extLst>
            </c:dLbl>
            <c:dLbl>
              <c:idx val="5"/>
              <c:delete val="1"/>
              <c:extLst>
                <c:ext xmlns:c15="http://schemas.microsoft.com/office/drawing/2012/chart" uri="{CE6537A1-D6FC-4f65-9D91-7224C49458BB}"/>
                <c:ext xmlns:c16="http://schemas.microsoft.com/office/drawing/2014/chart" uri="{C3380CC4-5D6E-409C-BE32-E72D297353CC}">
                  <c16:uniqueId val="{00000005-6116-454D-8BF4-D11E4711B781}"/>
                </c:ext>
              </c:extLst>
            </c:dLbl>
            <c:dLbl>
              <c:idx val="6"/>
              <c:layout>
                <c:manualLayout>
                  <c:x val="-5.2213868003341761E-2"/>
                  <c:y val="-3.2407407407407406E-2"/>
                </c:manualLayout>
              </c:layout>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16-454D-8BF4-D11E4711B781}"/>
                </c:ext>
              </c:extLst>
            </c:dLbl>
            <c:dLbl>
              <c:idx val="7"/>
              <c:delete val="1"/>
              <c:extLst>
                <c:ext xmlns:c15="http://schemas.microsoft.com/office/drawing/2012/chart" uri="{CE6537A1-D6FC-4f65-9D91-7224C49458BB}"/>
                <c:ext xmlns:c16="http://schemas.microsoft.com/office/drawing/2014/chart" uri="{C3380CC4-5D6E-409C-BE32-E72D297353CC}">
                  <c16:uniqueId val="{00000007-6116-454D-8BF4-D11E4711B781}"/>
                </c:ext>
              </c:extLst>
            </c:dLbl>
            <c:dLbl>
              <c:idx val="8"/>
              <c:delete val="1"/>
              <c:extLst>
                <c:ext xmlns:c15="http://schemas.microsoft.com/office/drawing/2012/chart" uri="{CE6537A1-D6FC-4f65-9D91-7224C49458BB}"/>
                <c:ext xmlns:c16="http://schemas.microsoft.com/office/drawing/2014/chart" uri="{C3380CC4-5D6E-409C-BE32-E72D297353CC}">
                  <c16:uniqueId val="{00000008-6116-454D-8BF4-D11E4711B781}"/>
                </c:ext>
              </c:extLst>
            </c:dLbl>
            <c:dLbl>
              <c:idx val="9"/>
              <c:delete val="1"/>
              <c:extLst>
                <c:ext xmlns:c15="http://schemas.microsoft.com/office/drawing/2012/chart" uri="{CE6537A1-D6FC-4f65-9D91-7224C49458BB}"/>
                <c:ext xmlns:c16="http://schemas.microsoft.com/office/drawing/2014/chart" uri="{C3380CC4-5D6E-409C-BE32-E72D297353CC}">
                  <c16:uniqueId val="{00000009-6116-454D-8BF4-D11E4711B781}"/>
                </c:ext>
              </c:extLst>
            </c:dLbl>
            <c:dLbl>
              <c:idx val="10"/>
              <c:delete val="1"/>
              <c:extLst>
                <c:ext xmlns:c15="http://schemas.microsoft.com/office/drawing/2012/chart" uri="{CE6537A1-D6FC-4f65-9D91-7224C49458BB}"/>
                <c:ext xmlns:c16="http://schemas.microsoft.com/office/drawing/2014/chart" uri="{C3380CC4-5D6E-409C-BE32-E72D297353CC}">
                  <c16:uniqueId val="{0000000A-6116-454D-8BF4-D11E4711B781}"/>
                </c:ext>
              </c:extLst>
            </c:dLbl>
            <c:dLbl>
              <c:idx val="11"/>
              <c:delete val="1"/>
              <c:extLst>
                <c:ext xmlns:c15="http://schemas.microsoft.com/office/drawing/2012/chart" uri="{CE6537A1-D6FC-4f65-9D91-7224C49458BB}"/>
                <c:ext xmlns:c16="http://schemas.microsoft.com/office/drawing/2014/chart" uri="{C3380CC4-5D6E-409C-BE32-E72D297353CC}">
                  <c16:uniqueId val="{0000000B-6116-454D-8BF4-D11E4711B781}"/>
                </c:ext>
              </c:extLst>
            </c:dLbl>
            <c:dLbl>
              <c:idx val="12"/>
              <c:delete val="1"/>
              <c:extLst>
                <c:ext xmlns:c15="http://schemas.microsoft.com/office/drawing/2012/chart" uri="{CE6537A1-D6FC-4f65-9D91-7224C49458BB}"/>
                <c:ext xmlns:c16="http://schemas.microsoft.com/office/drawing/2014/chart" uri="{C3380CC4-5D6E-409C-BE32-E72D297353CC}">
                  <c16:uniqueId val="{0000000C-6116-454D-8BF4-D11E4711B781}"/>
                </c:ext>
              </c:extLst>
            </c:dLbl>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'Step 2 a'!$H$2:$H$14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'Step 2 a'!$J$2:$J$14</c:f>
              <c:numCache>
                <c:formatCode>_("$"* #,##0.00_);_("$"* \(#,##0.00\);_("$"* "-"??_);_(@_)</c:formatCode>
                <c:ptCount val="13"/>
                <c:pt idx="0">
                  <c:v>4716346</c:v>
                </c:pt>
                <c:pt idx="1">
                  <c:v>4716346</c:v>
                </c:pt>
                <c:pt idx="2">
                  <c:v>4716346</c:v>
                </c:pt>
                <c:pt idx="3">
                  <c:v>5716346</c:v>
                </c:pt>
                <c:pt idx="4">
                  <c:v>5716346</c:v>
                </c:pt>
                <c:pt idx="5">
                  <c:v>5716346</c:v>
                </c:pt>
                <c:pt idx="6">
                  <c:v>5716346</c:v>
                </c:pt>
                <c:pt idx="7">
                  <c:v>5716346</c:v>
                </c:pt>
                <c:pt idx="8">
                  <c:v>5716346</c:v>
                </c:pt>
                <c:pt idx="9">
                  <c:v>5716346</c:v>
                </c:pt>
                <c:pt idx="10">
                  <c:v>5716346</c:v>
                </c:pt>
                <c:pt idx="11">
                  <c:v>5716346</c:v>
                </c:pt>
                <c:pt idx="12">
                  <c:v>5716346</c:v>
                </c:pt>
              </c:numCache>
            </c:numRef>
          </c:val>
          <c:smooth val="0"/>
          <c:extLst>
            <c:ext xmlns:c16="http://schemas.microsoft.com/office/drawing/2014/chart" uri="{C3380CC4-5D6E-409C-BE32-E72D297353CC}">
              <c16:uniqueId val="{0000000D-6116-454D-8BF4-D11E4711B781}"/>
            </c:ext>
          </c:extLst>
        </c:ser>
        <c:ser>
          <c:idx val="3"/>
          <c:order val="2"/>
          <c:tx>
            <c:strRef>
              <c:f>'Step 2 a'!$K$1</c:f>
              <c:strCache>
                <c:ptCount val="1"/>
                <c:pt idx="0">
                  <c:v>Award</c:v>
                </c:pt>
              </c:strCache>
            </c:strRef>
          </c:tx>
          <c:spPr>
            <a:ln w="28575" cap="rnd">
              <a:solidFill>
                <a:schemeClr val="accent4"/>
              </a:solidFill>
              <a:round/>
            </a:ln>
            <a:effectLst/>
          </c:spPr>
          <c:marker>
            <c:symbol val="circle"/>
            <c:size val="5"/>
            <c:spPr>
              <a:solidFill>
                <a:schemeClr val="accent4">
                  <a:lumMod val="60000"/>
                  <a:lumOff val="40000"/>
                </a:schemeClr>
              </a:solidFill>
              <a:ln w="9525">
                <a:solidFill>
                  <a:srgbClr val="FF0000">
                    <a:alpha val="96000"/>
                  </a:srgbClr>
                </a:solidFill>
              </a:ln>
              <a:effectLst/>
            </c:spPr>
          </c:marker>
          <c:cat>
            <c:numRef>
              <c:f>'Step 2 a'!$H$2:$H$14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'Step 2 a'!$K$2:$K$14</c:f>
              <c:numCache>
                <c:formatCode>_("$"* #,##0.00_);_("$"* \(#,##0.00\);_("$"* "-"??_);_(@_)</c:formatCode>
                <c:ptCount val="13"/>
                <c:pt idx="0">
                  <c:v>0</c:v>
                </c:pt>
                <c:pt idx="1">
                  <c:v>2454111</c:v>
                </c:pt>
                <c:pt idx="2">
                  <c:v>4199558.71</c:v>
                </c:pt>
                <c:pt idx="3">
                  <c:v>5343997.24</c:v>
                </c:pt>
                <c:pt idx="4">
                  <c:v>4980933.71</c:v>
                </c:pt>
                <c:pt idx="5">
                  <c:v>5036943.37</c:v>
                </c:pt>
                <c:pt idx="6">
                  <c:v>4750940</c:v>
                </c:pt>
                <c:pt idx="7">
                  <c:v>4738044</c:v>
                </c:pt>
                <c:pt idx="8">
                  <c:v>5394634.7400000002</c:v>
                </c:pt>
                <c:pt idx="9">
                  <c:v>5727412</c:v>
                </c:pt>
                <c:pt idx="10">
                  <c:v>5710090</c:v>
                </c:pt>
                <c:pt idx="11">
                  <c:v>5716034</c:v>
                </c:pt>
                <c:pt idx="12">
                  <c:v>5699850</c:v>
                </c:pt>
              </c:numCache>
            </c:numRef>
          </c:val>
          <c:smooth val="0"/>
          <c:extLst>
            <c:ext xmlns:c16="http://schemas.microsoft.com/office/drawing/2014/chart" uri="{C3380CC4-5D6E-409C-BE32-E72D297353CC}">
              <c16:uniqueId val="{0000000E-6116-454D-8BF4-D11E4711B781}"/>
            </c:ext>
          </c:extLst>
        </c:ser>
        <c:ser>
          <c:idx val="4"/>
          <c:order val="3"/>
          <c:tx>
            <c:strRef>
              <c:f>'Step 2 a'!$L$1</c:f>
              <c:strCache>
                <c:ptCount val="1"/>
                <c:pt idx="0">
                  <c:v>Spent</c:v>
                </c:pt>
              </c:strCache>
            </c:strRef>
          </c:tx>
          <c:spPr>
            <a:ln w="28575" cap="rnd">
              <a:solidFill>
                <a:schemeClr val="accent2">
                  <a:lumMod val="50000"/>
                </a:schemeClr>
              </a:solidFill>
              <a:round/>
            </a:ln>
            <a:effectLst/>
          </c:spPr>
          <c:marker>
            <c:symbol val="circle"/>
            <c:size val="5"/>
            <c:spPr>
              <a:solidFill>
                <a:schemeClr val="accent5"/>
              </a:solidFill>
              <a:ln w="9525">
                <a:solidFill>
                  <a:schemeClr val="accent5"/>
                </a:solidFill>
              </a:ln>
              <a:effectLst/>
            </c:spPr>
          </c:marker>
          <c:cat>
            <c:numRef>
              <c:f>'Step 2 a'!$H$2:$H$14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'Step 2 a'!$L$2:$L$14</c:f>
              <c:numCache>
                <c:formatCode>_("$"* #,##0.00_);_("$"* \(#,##0.00\);_("$"* "-"??_);_(@_)</c:formatCode>
                <c:ptCount val="13"/>
                <c:pt idx="0">
                  <c:v>0</c:v>
                </c:pt>
                <c:pt idx="1">
                  <c:v>2337854.35</c:v>
                </c:pt>
                <c:pt idx="2">
                  <c:v>2913417.4299999997</c:v>
                </c:pt>
                <c:pt idx="3">
                  <c:v>4737235.2500000019</c:v>
                </c:pt>
                <c:pt idx="4">
                  <c:v>4673245.3500000006</c:v>
                </c:pt>
                <c:pt idx="5">
                  <c:v>4408252.4799999977</c:v>
                </c:pt>
                <c:pt idx="6">
                  <c:v>4318365.3100000005</c:v>
                </c:pt>
                <c:pt idx="7">
                  <c:v>4241905.5900000017</c:v>
                </c:pt>
                <c:pt idx="8">
                  <c:v>4951254.3500000034</c:v>
                </c:pt>
                <c:pt idx="9">
                  <c:v>5581317.71</c:v>
                </c:pt>
                <c:pt idx="10">
                  <c:v>5611698.2700000023</c:v>
                </c:pt>
                <c:pt idx="11">
                  <c:v>5612402.1800000025</c:v>
                </c:pt>
                <c:pt idx="12">
                  <c:v>5699850</c:v>
                </c:pt>
              </c:numCache>
            </c:numRef>
          </c:val>
          <c:smooth val="0"/>
          <c:extLst>
            <c:ext xmlns:c16="http://schemas.microsoft.com/office/drawing/2014/chart" uri="{C3380CC4-5D6E-409C-BE32-E72D297353CC}">
              <c16:uniqueId val="{0000000F-6116-454D-8BF4-D11E4711B781}"/>
            </c:ext>
          </c:extLst>
        </c:ser>
        <c:dLbls>
          <c:showLegendKey val="0"/>
          <c:showVal val="0"/>
          <c:showCatName val="0"/>
          <c:showSerName val="0"/>
          <c:showPercent val="0"/>
          <c:showBubbleSize val="0"/>
        </c:dLbls>
        <c:marker val="1"/>
        <c:smooth val="0"/>
        <c:axId val="766433439"/>
        <c:axId val="777877615"/>
        <c:extLst>
          <c:ext xmlns:c15="http://schemas.microsoft.com/office/drawing/2012/chart" uri="{02D57815-91ED-43cb-92C2-25804820EDAC}">
            <c15:filteredLineSeries>
              <c15:ser>
                <c:idx val="1"/>
                <c:order val="0"/>
                <c:tx>
                  <c:strRef>
                    <c:extLst>
                      <c:ext uri="{02D57815-91ED-43cb-92C2-25804820EDAC}">
                        <c15:formulaRef>
                          <c15:sqref>'Step 2 a'!$I$1</c15:sqref>
                        </c15:formulaRef>
                      </c:ext>
                    </c:extLst>
                    <c:strCache>
                      <c:ptCount val="1"/>
                      <c:pt idx="0">
                        <c:v>Revenue</c:v>
                      </c:pt>
                    </c:strCache>
                  </c:strRef>
                </c:tx>
                <c:spPr>
                  <a:ln w="28575" cap="rnd">
                    <a:solidFill>
                      <a:schemeClr val="accent2"/>
                    </a:solidFill>
                    <a:round/>
                  </a:ln>
                  <a:effectLst/>
                </c:spPr>
                <c:marker>
                  <c:symbol val="none"/>
                </c:marker>
                <c:cat>
                  <c:numRef>
                    <c:extLst>
                      <c:ext uri="{02D57815-91ED-43cb-92C2-25804820EDAC}">
                        <c15:formulaRef>
                          <c15:sqref>'Step 2 a'!$H$2:$H$14</c15:sqref>
                        </c15:formulaRef>
                      </c:ext>
                    </c:extLst>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extLst>
                      <c:ext uri="{02D57815-91ED-43cb-92C2-25804820EDAC}">
                        <c15:formulaRef>
                          <c15:sqref>'Step 2 a'!$I$2:$I$14</c15:sqref>
                        </c15:formulaRef>
                      </c:ext>
                    </c:extLst>
                    <c:numCache>
                      <c:formatCode>_("$"* #,##0.00_);_("$"* \(#,##0.00\);_("$"* "-"??_);_(@_)</c:formatCode>
                      <c:ptCount val="13"/>
                      <c:pt idx="0">
                        <c:v>4355553.8899999997</c:v>
                      </c:pt>
                      <c:pt idx="1">
                        <c:v>4463011.5</c:v>
                      </c:pt>
                      <c:pt idx="2">
                        <c:v>4514938.21</c:v>
                      </c:pt>
                      <c:pt idx="3">
                        <c:v>4508439.29</c:v>
                      </c:pt>
                      <c:pt idx="4">
                        <c:v>4532308</c:v>
                      </c:pt>
                      <c:pt idx="5">
                        <c:v>4599566.4000000004</c:v>
                      </c:pt>
                      <c:pt idx="6">
                        <c:v>4541943.41</c:v>
                      </c:pt>
                      <c:pt idx="7">
                        <c:v>4834265.32</c:v>
                      </c:pt>
                      <c:pt idx="8">
                        <c:v>5192332</c:v>
                      </c:pt>
                      <c:pt idx="9">
                        <c:v>5113964.8</c:v>
                      </c:pt>
                      <c:pt idx="10">
                        <c:v>5280108.16</c:v>
                      </c:pt>
                      <c:pt idx="11">
                        <c:v>5427947.8399999999</c:v>
                      </c:pt>
                      <c:pt idx="12">
                        <c:v>5399270</c:v>
                      </c:pt>
                    </c:numCache>
                  </c:numRef>
                </c:val>
                <c:smooth val="0"/>
                <c:extLst>
                  <c:ext xmlns:c16="http://schemas.microsoft.com/office/drawing/2014/chart" uri="{C3380CC4-5D6E-409C-BE32-E72D297353CC}">
                    <c16:uniqueId val="{00000010-6116-454D-8BF4-D11E4711B781}"/>
                  </c:ext>
                </c:extLst>
              </c15:ser>
            </c15:filteredLineSeries>
          </c:ext>
        </c:extLst>
      </c:lineChart>
      <c:catAx>
        <c:axId val="766433439"/>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77877615"/>
        <c:crosses val="autoZero"/>
        <c:auto val="1"/>
        <c:lblAlgn val="ctr"/>
        <c:lblOffset val="100"/>
        <c:noMultiLvlLbl val="0"/>
      </c:catAx>
      <c:valAx>
        <c:axId val="777877615"/>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6643343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343"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sz="quarter" idx="1"/>
          </p:nvPr>
        </p:nvSpPr>
        <p:spPr>
          <a:xfrm>
            <a:off x="3978134" y="0"/>
            <a:ext cx="3043343" cy="465455"/>
          </a:xfrm>
          <a:prstGeom prst="rect">
            <a:avLst/>
          </a:prstGeom>
        </p:spPr>
        <p:txBody>
          <a:bodyPr vert="horz" lIns="93315" tIns="46658" rIns="93315" bIns="46658" rtlCol="0"/>
          <a:lstStyle>
            <a:lvl1pPr algn="r">
              <a:defRPr sz="1200"/>
            </a:lvl1pPr>
          </a:lstStyle>
          <a:p>
            <a:fld id="{E8E2F9C7-8AC4-450D-A932-ED82DAFDFCCC}" type="datetimeFigureOut">
              <a:rPr lang="en-US" smtClean="0"/>
              <a:t>12/15/2020</a:t>
            </a:fld>
            <a:endParaRPr lang="en-US" dirty="0"/>
          </a:p>
        </p:txBody>
      </p:sp>
      <p:sp>
        <p:nvSpPr>
          <p:cNvPr id="4" name="Footer Placeholder 3"/>
          <p:cNvSpPr>
            <a:spLocks noGrp="1"/>
          </p:cNvSpPr>
          <p:nvPr>
            <p:ph type="ftr" sz="quarter" idx="2"/>
          </p:nvPr>
        </p:nvSpPr>
        <p:spPr>
          <a:xfrm>
            <a:off x="2" y="8842031"/>
            <a:ext cx="3043343" cy="465455"/>
          </a:xfrm>
          <a:prstGeom prst="rect">
            <a:avLst/>
          </a:prstGeom>
        </p:spPr>
        <p:txBody>
          <a:bodyPr vert="horz" lIns="93315" tIns="46658" rIns="93315" bIns="466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4" y="8842031"/>
            <a:ext cx="3043343" cy="465455"/>
          </a:xfrm>
          <a:prstGeom prst="rect">
            <a:avLst/>
          </a:prstGeom>
        </p:spPr>
        <p:txBody>
          <a:bodyPr vert="horz" lIns="93315" tIns="46658" rIns="93315" bIns="46658" rtlCol="0" anchor="b"/>
          <a:lstStyle>
            <a:lvl1pPr algn="r">
              <a:defRPr sz="1200"/>
            </a:lvl1pPr>
          </a:lstStyle>
          <a:p>
            <a:fld id="{45F2DCC0-60C9-41BD-BE11-4243BA0205EB}" type="slidenum">
              <a:rPr lang="en-US" smtClean="0"/>
              <a:t>‹#›</a:t>
            </a:fld>
            <a:endParaRPr lang="en-US" dirty="0"/>
          </a:p>
        </p:txBody>
      </p:sp>
    </p:spTree>
    <p:extLst>
      <p:ext uri="{BB962C8B-B14F-4D97-AF65-F5344CB8AC3E}">
        <p14:creationId xmlns:p14="http://schemas.microsoft.com/office/powerpoint/2010/main" val="1631212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343" cy="467071"/>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4" y="0"/>
            <a:ext cx="3043343" cy="467071"/>
          </a:xfrm>
          <a:prstGeom prst="rect">
            <a:avLst/>
          </a:prstGeom>
        </p:spPr>
        <p:txBody>
          <a:bodyPr vert="horz" lIns="93315" tIns="46658" rIns="93315" bIns="46658" rtlCol="0"/>
          <a:lstStyle>
            <a:lvl1pPr algn="r">
              <a:defRPr sz="1200"/>
            </a:lvl1pPr>
          </a:lstStyle>
          <a:p>
            <a:fld id="{2AD72D08-C6A1-4A2D-9591-EDA2E34E7428}" type="datetimeFigureOut">
              <a:rPr lang="en-US" smtClean="0"/>
              <a:t>12/15/2020</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15" tIns="46658" rIns="93315" bIns="4665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030"/>
            <a:ext cx="3043343" cy="467070"/>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0"/>
            <a:ext cx="3043343" cy="467070"/>
          </a:xfrm>
          <a:prstGeom prst="rect">
            <a:avLst/>
          </a:prstGeom>
        </p:spPr>
        <p:txBody>
          <a:bodyPr vert="horz" lIns="93315" tIns="46658" rIns="93315" bIns="46658" rtlCol="0" anchor="b"/>
          <a:lstStyle>
            <a:lvl1pPr algn="r">
              <a:defRPr sz="1200"/>
            </a:lvl1pPr>
          </a:lstStyle>
          <a:p>
            <a:fld id="{AADB3425-280F-4269-B926-A40913BF987A}" type="slidenum">
              <a:rPr lang="en-US" smtClean="0"/>
              <a:t>‹#›</a:t>
            </a:fld>
            <a:endParaRPr lang="en-US" dirty="0"/>
          </a:p>
        </p:txBody>
      </p:sp>
    </p:spTree>
    <p:extLst>
      <p:ext uri="{BB962C8B-B14F-4D97-AF65-F5344CB8AC3E}">
        <p14:creationId xmlns:p14="http://schemas.microsoft.com/office/powerpoint/2010/main" val="196808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1</a:t>
            </a:fld>
            <a:endParaRPr lang="en-US" dirty="0"/>
          </a:p>
        </p:txBody>
      </p:sp>
    </p:spTree>
    <p:extLst>
      <p:ext uri="{BB962C8B-B14F-4D97-AF65-F5344CB8AC3E}">
        <p14:creationId xmlns:p14="http://schemas.microsoft.com/office/powerpoint/2010/main" val="370250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13</a:t>
            </a:fld>
            <a:endParaRPr lang="en-US" dirty="0"/>
          </a:p>
        </p:txBody>
      </p:sp>
    </p:spTree>
    <p:extLst>
      <p:ext uri="{BB962C8B-B14F-4D97-AF65-F5344CB8AC3E}">
        <p14:creationId xmlns:p14="http://schemas.microsoft.com/office/powerpoint/2010/main" val="960563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B3425-280F-4269-B926-A40913BF987A}" type="slidenum">
              <a:rPr lang="en-US" smtClean="0"/>
              <a:t>14</a:t>
            </a:fld>
            <a:endParaRPr lang="en-US" dirty="0"/>
          </a:p>
        </p:txBody>
      </p:sp>
    </p:spTree>
    <p:extLst>
      <p:ext uri="{BB962C8B-B14F-4D97-AF65-F5344CB8AC3E}">
        <p14:creationId xmlns:p14="http://schemas.microsoft.com/office/powerpoint/2010/main" val="1115314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15</a:t>
            </a:fld>
            <a:endParaRPr lang="en-US" dirty="0"/>
          </a:p>
        </p:txBody>
      </p:sp>
    </p:spTree>
    <p:extLst>
      <p:ext uri="{BB962C8B-B14F-4D97-AF65-F5344CB8AC3E}">
        <p14:creationId xmlns:p14="http://schemas.microsoft.com/office/powerpoint/2010/main" val="115341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16</a:t>
            </a:fld>
            <a:endParaRPr lang="en-US" dirty="0"/>
          </a:p>
        </p:txBody>
      </p:sp>
    </p:spTree>
    <p:extLst>
      <p:ext uri="{BB962C8B-B14F-4D97-AF65-F5344CB8AC3E}">
        <p14:creationId xmlns:p14="http://schemas.microsoft.com/office/powerpoint/2010/main" val="2376680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17</a:t>
            </a:fld>
            <a:endParaRPr lang="en-US" dirty="0"/>
          </a:p>
        </p:txBody>
      </p:sp>
    </p:spTree>
    <p:extLst>
      <p:ext uri="{BB962C8B-B14F-4D97-AF65-F5344CB8AC3E}">
        <p14:creationId xmlns:p14="http://schemas.microsoft.com/office/powerpoint/2010/main" val="262981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18</a:t>
            </a:fld>
            <a:endParaRPr lang="en-US" dirty="0"/>
          </a:p>
        </p:txBody>
      </p:sp>
    </p:spTree>
    <p:extLst>
      <p:ext uri="{BB962C8B-B14F-4D97-AF65-F5344CB8AC3E}">
        <p14:creationId xmlns:p14="http://schemas.microsoft.com/office/powerpoint/2010/main" val="1185178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19</a:t>
            </a:fld>
            <a:endParaRPr lang="en-US" dirty="0"/>
          </a:p>
        </p:txBody>
      </p:sp>
    </p:spTree>
    <p:extLst>
      <p:ext uri="{BB962C8B-B14F-4D97-AF65-F5344CB8AC3E}">
        <p14:creationId xmlns:p14="http://schemas.microsoft.com/office/powerpoint/2010/main" val="914588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20</a:t>
            </a:fld>
            <a:endParaRPr lang="en-US" dirty="0"/>
          </a:p>
        </p:txBody>
      </p:sp>
    </p:spTree>
    <p:extLst>
      <p:ext uri="{BB962C8B-B14F-4D97-AF65-F5344CB8AC3E}">
        <p14:creationId xmlns:p14="http://schemas.microsoft.com/office/powerpoint/2010/main" val="3279962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21</a:t>
            </a:fld>
            <a:endParaRPr lang="en-US" dirty="0"/>
          </a:p>
        </p:txBody>
      </p:sp>
    </p:spTree>
    <p:extLst>
      <p:ext uri="{BB962C8B-B14F-4D97-AF65-F5344CB8AC3E}">
        <p14:creationId xmlns:p14="http://schemas.microsoft.com/office/powerpoint/2010/main" val="594775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22</a:t>
            </a:fld>
            <a:endParaRPr lang="en-US" dirty="0"/>
          </a:p>
        </p:txBody>
      </p:sp>
    </p:spTree>
    <p:extLst>
      <p:ext uri="{BB962C8B-B14F-4D97-AF65-F5344CB8AC3E}">
        <p14:creationId xmlns:p14="http://schemas.microsoft.com/office/powerpoint/2010/main" val="229156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2</a:t>
            </a:fld>
            <a:endParaRPr lang="en-US" dirty="0"/>
          </a:p>
        </p:txBody>
      </p:sp>
    </p:spTree>
    <p:extLst>
      <p:ext uri="{BB962C8B-B14F-4D97-AF65-F5344CB8AC3E}">
        <p14:creationId xmlns:p14="http://schemas.microsoft.com/office/powerpoint/2010/main" val="1578572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23</a:t>
            </a:fld>
            <a:endParaRPr lang="en-US" dirty="0"/>
          </a:p>
        </p:txBody>
      </p:sp>
    </p:spTree>
    <p:extLst>
      <p:ext uri="{BB962C8B-B14F-4D97-AF65-F5344CB8AC3E}">
        <p14:creationId xmlns:p14="http://schemas.microsoft.com/office/powerpoint/2010/main" val="343055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24</a:t>
            </a:fld>
            <a:endParaRPr lang="en-US" dirty="0"/>
          </a:p>
        </p:txBody>
      </p:sp>
    </p:spTree>
    <p:extLst>
      <p:ext uri="{BB962C8B-B14F-4D97-AF65-F5344CB8AC3E}">
        <p14:creationId xmlns:p14="http://schemas.microsoft.com/office/powerpoint/2010/main" val="2201877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25</a:t>
            </a:fld>
            <a:endParaRPr lang="en-US" dirty="0"/>
          </a:p>
        </p:txBody>
      </p:sp>
    </p:spTree>
    <p:extLst>
      <p:ext uri="{BB962C8B-B14F-4D97-AF65-F5344CB8AC3E}">
        <p14:creationId xmlns:p14="http://schemas.microsoft.com/office/powerpoint/2010/main" val="3412075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26</a:t>
            </a:fld>
            <a:endParaRPr lang="en-US" dirty="0"/>
          </a:p>
        </p:txBody>
      </p:sp>
    </p:spTree>
    <p:extLst>
      <p:ext uri="{BB962C8B-B14F-4D97-AF65-F5344CB8AC3E}">
        <p14:creationId xmlns:p14="http://schemas.microsoft.com/office/powerpoint/2010/main" val="1467258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27</a:t>
            </a:fld>
            <a:endParaRPr lang="en-US" dirty="0"/>
          </a:p>
        </p:txBody>
      </p:sp>
    </p:spTree>
    <p:extLst>
      <p:ext uri="{BB962C8B-B14F-4D97-AF65-F5344CB8AC3E}">
        <p14:creationId xmlns:p14="http://schemas.microsoft.com/office/powerpoint/2010/main" val="3850261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28</a:t>
            </a:fld>
            <a:endParaRPr lang="en-US" dirty="0"/>
          </a:p>
        </p:txBody>
      </p:sp>
    </p:spTree>
    <p:extLst>
      <p:ext uri="{BB962C8B-B14F-4D97-AF65-F5344CB8AC3E}">
        <p14:creationId xmlns:p14="http://schemas.microsoft.com/office/powerpoint/2010/main" val="2783872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29</a:t>
            </a:fld>
            <a:endParaRPr lang="en-US" dirty="0"/>
          </a:p>
        </p:txBody>
      </p:sp>
    </p:spTree>
    <p:extLst>
      <p:ext uri="{BB962C8B-B14F-4D97-AF65-F5344CB8AC3E}">
        <p14:creationId xmlns:p14="http://schemas.microsoft.com/office/powerpoint/2010/main" val="3697085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30</a:t>
            </a:fld>
            <a:endParaRPr lang="en-US" dirty="0"/>
          </a:p>
        </p:txBody>
      </p:sp>
    </p:spTree>
    <p:extLst>
      <p:ext uri="{BB962C8B-B14F-4D97-AF65-F5344CB8AC3E}">
        <p14:creationId xmlns:p14="http://schemas.microsoft.com/office/powerpoint/2010/main" val="3977308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31</a:t>
            </a:fld>
            <a:endParaRPr lang="en-US" dirty="0"/>
          </a:p>
        </p:txBody>
      </p:sp>
    </p:spTree>
    <p:extLst>
      <p:ext uri="{BB962C8B-B14F-4D97-AF65-F5344CB8AC3E}">
        <p14:creationId xmlns:p14="http://schemas.microsoft.com/office/powerpoint/2010/main" val="51903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32</a:t>
            </a:fld>
            <a:endParaRPr lang="en-US" dirty="0"/>
          </a:p>
        </p:txBody>
      </p:sp>
    </p:spTree>
    <p:extLst>
      <p:ext uri="{BB962C8B-B14F-4D97-AF65-F5344CB8AC3E}">
        <p14:creationId xmlns:p14="http://schemas.microsoft.com/office/powerpoint/2010/main" val="257401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3</a:t>
            </a:fld>
            <a:endParaRPr lang="en-US" dirty="0"/>
          </a:p>
        </p:txBody>
      </p:sp>
    </p:spTree>
    <p:extLst>
      <p:ext uri="{BB962C8B-B14F-4D97-AF65-F5344CB8AC3E}">
        <p14:creationId xmlns:p14="http://schemas.microsoft.com/office/powerpoint/2010/main" val="2299083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33</a:t>
            </a:fld>
            <a:endParaRPr lang="en-US" dirty="0"/>
          </a:p>
        </p:txBody>
      </p:sp>
    </p:spTree>
    <p:extLst>
      <p:ext uri="{BB962C8B-B14F-4D97-AF65-F5344CB8AC3E}">
        <p14:creationId xmlns:p14="http://schemas.microsoft.com/office/powerpoint/2010/main" val="3276318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34</a:t>
            </a:fld>
            <a:endParaRPr lang="en-US" dirty="0"/>
          </a:p>
        </p:txBody>
      </p:sp>
    </p:spTree>
    <p:extLst>
      <p:ext uri="{BB962C8B-B14F-4D97-AF65-F5344CB8AC3E}">
        <p14:creationId xmlns:p14="http://schemas.microsoft.com/office/powerpoint/2010/main" val="3155162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35</a:t>
            </a:fld>
            <a:endParaRPr lang="en-US" dirty="0"/>
          </a:p>
        </p:txBody>
      </p:sp>
    </p:spTree>
    <p:extLst>
      <p:ext uri="{BB962C8B-B14F-4D97-AF65-F5344CB8AC3E}">
        <p14:creationId xmlns:p14="http://schemas.microsoft.com/office/powerpoint/2010/main" val="13559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36</a:t>
            </a:fld>
            <a:endParaRPr lang="en-US" dirty="0"/>
          </a:p>
        </p:txBody>
      </p:sp>
    </p:spTree>
    <p:extLst>
      <p:ext uri="{BB962C8B-B14F-4D97-AF65-F5344CB8AC3E}">
        <p14:creationId xmlns:p14="http://schemas.microsoft.com/office/powerpoint/2010/main" val="4285972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37</a:t>
            </a:fld>
            <a:endParaRPr lang="en-US" dirty="0"/>
          </a:p>
        </p:txBody>
      </p:sp>
    </p:spTree>
    <p:extLst>
      <p:ext uri="{BB962C8B-B14F-4D97-AF65-F5344CB8AC3E}">
        <p14:creationId xmlns:p14="http://schemas.microsoft.com/office/powerpoint/2010/main" val="3647724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38</a:t>
            </a:fld>
            <a:endParaRPr lang="en-US" dirty="0"/>
          </a:p>
        </p:txBody>
      </p:sp>
    </p:spTree>
    <p:extLst>
      <p:ext uri="{BB962C8B-B14F-4D97-AF65-F5344CB8AC3E}">
        <p14:creationId xmlns:p14="http://schemas.microsoft.com/office/powerpoint/2010/main" val="76881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4</a:t>
            </a:fld>
            <a:endParaRPr lang="en-US" dirty="0"/>
          </a:p>
        </p:txBody>
      </p:sp>
    </p:spTree>
    <p:extLst>
      <p:ext uri="{BB962C8B-B14F-4D97-AF65-F5344CB8AC3E}">
        <p14:creationId xmlns:p14="http://schemas.microsoft.com/office/powerpoint/2010/main" val="161455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B3425-280F-4269-B926-A40913BF987A}" type="slidenum">
              <a:rPr lang="en-US" smtClean="0"/>
              <a:t>5</a:t>
            </a:fld>
            <a:endParaRPr lang="en-US" dirty="0"/>
          </a:p>
        </p:txBody>
      </p:sp>
    </p:spTree>
    <p:extLst>
      <p:ext uri="{BB962C8B-B14F-4D97-AF65-F5344CB8AC3E}">
        <p14:creationId xmlns:p14="http://schemas.microsoft.com/office/powerpoint/2010/main" val="288790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6</a:t>
            </a:fld>
            <a:endParaRPr lang="en-US" dirty="0"/>
          </a:p>
        </p:txBody>
      </p:sp>
    </p:spTree>
    <p:extLst>
      <p:ext uri="{BB962C8B-B14F-4D97-AF65-F5344CB8AC3E}">
        <p14:creationId xmlns:p14="http://schemas.microsoft.com/office/powerpoint/2010/main" val="86522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B3425-280F-4269-B926-A40913BF987A}" type="slidenum">
              <a:rPr lang="en-US" smtClean="0"/>
              <a:t>10</a:t>
            </a:fld>
            <a:endParaRPr lang="en-US" dirty="0"/>
          </a:p>
        </p:txBody>
      </p:sp>
    </p:spTree>
    <p:extLst>
      <p:ext uri="{BB962C8B-B14F-4D97-AF65-F5344CB8AC3E}">
        <p14:creationId xmlns:p14="http://schemas.microsoft.com/office/powerpoint/2010/main" val="352576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11</a:t>
            </a:fld>
            <a:endParaRPr lang="en-US" dirty="0"/>
          </a:p>
        </p:txBody>
      </p:sp>
    </p:spTree>
    <p:extLst>
      <p:ext uri="{BB962C8B-B14F-4D97-AF65-F5344CB8AC3E}">
        <p14:creationId xmlns:p14="http://schemas.microsoft.com/office/powerpoint/2010/main" val="2448881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B3425-280F-4269-B926-A40913BF987A}" type="slidenum">
              <a:rPr lang="en-US" smtClean="0"/>
              <a:t>12</a:t>
            </a:fld>
            <a:endParaRPr lang="en-US" dirty="0"/>
          </a:p>
        </p:txBody>
      </p:sp>
    </p:spTree>
    <p:extLst>
      <p:ext uri="{BB962C8B-B14F-4D97-AF65-F5344CB8AC3E}">
        <p14:creationId xmlns:p14="http://schemas.microsoft.com/office/powerpoint/2010/main" val="257449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076ED7-E0C4-444E-ADC7-8AC8B65D4526}" type="datetimeFigureOut">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EFBE2-A71E-4D9B-A590-DD4BAE03B419}"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345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76ED7-E0C4-444E-ADC7-8AC8B65D4526}" type="datetimeFigureOut">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EFBE2-A71E-4D9B-A590-DD4BAE03B419}" type="slidenum">
              <a:rPr lang="en-US" smtClean="0"/>
              <a:t>‹#›</a:t>
            </a:fld>
            <a:endParaRPr lang="en-US" dirty="0"/>
          </a:p>
        </p:txBody>
      </p:sp>
    </p:spTree>
    <p:extLst>
      <p:ext uri="{BB962C8B-B14F-4D97-AF65-F5344CB8AC3E}">
        <p14:creationId xmlns:p14="http://schemas.microsoft.com/office/powerpoint/2010/main" val="67116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76ED7-E0C4-444E-ADC7-8AC8B65D4526}" type="datetimeFigureOut">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EFBE2-A71E-4D9B-A590-DD4BAE03B419}" type="slidenum">
              <a:rPr lang="en-US" smtClean="0"/>
              <a:t>‹#›</a:t>
            </a:fld>
            <a:endParaRPr lang="en-US" dirty="0"/>
          </a:p>
        </p:txBody>
      </p:sp>
    </p:spTree>
    <p:extLst>
      <p:ext uri="{BB962C8B-B14F-4D97-AF65-F5344CB8AC3E}">
        <p14:creationId xmlns:p14="http://schemas.microsoft.com/office/powerpoint/2010/main" val="198571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76ED7-E0C4-444E-ADC7-8AC8B65D4526}" type="datetimeFigureOut">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EFBE2-A71E-4D9B-A590-DD4BAE03B419}" type="slidenum">
              <a:rPr lang="en-US" smtClean="0"/>
              <a:t>‹#›</a:t>
            </a:fld>
            <a:endParaRPr lang="en-US" dirty="0"/>
          </a:p>
        </p:txBody>
      </p:sp>
    </p:spTree>
    <p:extLst>
      <p:ext uri="{BB962C8B-B14F-4D97-AF65-F5344CB8AC3E}">
        <p14:creationId xmlns:p14="http://schemas.microsoft.com/office/powerpoint/2010/main" val="175590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076ED7-E0C4-444E-ADC7-8AC8B65D4526}" type="datetimeFigureOut">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EFBE2-A71E-4D9B-A590-DD4BAE03B419}"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11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076ED7-E0C4-444E-ADC7-8AC8B65D4526}" type="datetimeFigureOut">
              <a:rPr lang="en-US" smtClean="0"/>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EFBE2-A71E-4D9B-A590-DD4BAE03B419}" type="slidenum">
              <a:rPr lang="en-US" smtClean="0"/>
              <a:t>‹#›</a:t>
            </a:fld>
            <a:endParaRPr lang="en-US" dirty="0"/>
          </a:p>
        </p:txBody>
      </p:sp>
    </p:spTree>
    <p:extLst>
      <p:ext uri="{BB962C8B-B14F-4D97-AF65-F5344CB8AC3E}">
        <p14:creationId xmlns:p14="http://schemas.microsoft.com/office/powerpoint/2010/main" val="16733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076ED7-E0C4-444E-ADC7-8AC8B65D4526}" type="datetimeFigureOut">
              <a:rPr lang="en-US" smtClean="0"/>
              <a:t>12/15/2020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DEFBE2-A71E-4D9B-A590-DD4BAE03B419}" type="slidenum">
              <a:rPr lang="en-US" smtClean="0"/>
              <a:t>‹#›</a:t>
            </a:fld>
            <a:endParaRPr lang="en-US" dirty="0"/>
          </a:p>
        </p:txBody>
      </p:sp>
    </p:spTree>
    <p:extLst>
      <p:ext uri="{BB962C8B-B14F-4D97-AF65-F5344CB8AC3E}">
        <p14:creationId xmlns:p14="http://schemas.microsoft.com/office/powerpoint/2010/main" val="260166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076ED7-E0C4-444E-ADC7-8AC8B65D4526}" type="datetimeFigureOut">
              <a:rPr lang="en-US" smtClean="0"/>
              <a:t>12/15/2020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DEFBE2-A71E-4D9B-A590-DD4BAE03B419}" type="slidenum">
              <a:rPr lang="en-US" smtClean="0"/>
              <a:t>‹#›</a:t>
            </a:fld>
            <a:endParaRPr lang="en-US" dirty="0"/>
          </a:p>
        </p:txBody>
      </p:sp>
    </p:spTree>
    <p:extLst>
      <p:ext uri="{BB962C8B-B14F-4D97-AF65-F5344CB8AC3E}">
        <p14:creationId xmlns:p14="http://schemas.microsoft.com/office/powerpoint/2010/main" val="382953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076ED7-E0C4-444E-ADC7-8AC8B65D4526}" type="datetimeFigureOut">
              <a:rPr lang="en-US" smtClean="0"/>
              <a:t>12/15/2020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EDEFBE2-A71E-4D9B-A590-DD4BAE03B419}" type="slidenum">
              <a:rPr lang="en-US" smtClean="0"/>
              <a:t>‹#›</a:t>
            </a:fld>
            <a:endParaRPr lang="en-US" dirty="0"/>
          </a:p>
        </p:txBody>
      </p:sp>
    </p:spTree>
    <p:extLst>
      <p:ext uri="{BB962C8B-B14F-4D97-AF65-F5344CB8AC3E}">
        <p14:creationId xmlns:p14="http://schemas.microsoft.com/office/powerpoint/2010/main" val="340583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4076ED7-E0C4-444E-ADC7-8AC8B65D4526}" type="datetimeFigureOut">
              <a:rPr lang="en-US" smtClean="0"/>
              <a:t>12/15/2020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DEFBE2-A71E-4D9B-A590-DD4BAE03B419}" type="slidenum">
              <a:rPr lang="en-US" smtClean="0"/>
              <a:t>‹#›</a:t>
            </a:fld>
            <a:endParaRPr lang="en-US" dirty="0"/>
          </a:p>
        </p:txBody>
      </p:sp>
    </p:spTree>
    <p:extLst>
      <p:ext uri="{BB962C8B-B14F-4D97-AF65-F5344CB8AC3E}">
        <p14:creationId xmlns:p14="http://schemas.microsoft.com/office/powerpoint/2010/main" val="7921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076ED7-E0C4-444E-ADC7-8AC8B65D4526}" type="datetimeFigureOut">
              <a:rPr lang="en-US" smtClean="0"/>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EFBE2-A71E-4D9B-A590-DD4BAE03B419}" type="slidenum">
              <a:rPr lang="en-US" smtClean="0"/>
              <a:t>‹#›</a:t>
            </a:fld>
            <a:endParaRPr lang="en-US" dirty="0"/>
          </a:p>
        </p:txBody>
      </p:sp>
    </p:spTree>
    <p:extLst>
      <p:ext uri="{BB962C8B-B14F-4D97-AF65-F5344CB8AC3E}">
        <p14:creationId xmlns:p14="http://schemas.microsoft.com/office/powerpoint/2010/main" val="1792174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00B0F0"/>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4076ED7-E0C4-444E-ADC7-8AC8B65D4526}" type="datetimeFigureOut">
              <a:rPr lang="en-US" smtClean="0"/>
              <a:t>12/15/2020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EDEFBE2-A71E-4D9B-A590-DD4BAE03B419}"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p:nvPr userDrawn="1"/>
        </p:nvPicPr>
        <p:blipFill>
          <a:blip r:embed="rId13" cstate="print">
            <a:extLst>
              <a:ext uri="{28A0092B-C50C-407E-A947-70E740481C1C}">
                <a14:useLocalDpi xmlns:a14="http://schemas.microsoft.com/office/drawing/2010/main" val="0"/>
              </a:ext>
            </a:extLst>
          </a:blip>
          <a:stretch>
            <a:fillRect/>
          </a:stretch>
        </p:blipFill>
        <p:spPr>
          <a:xfrm>
            <a:off x="76201" y="76200"/>
            <a:ext cx="1524000" cy="457200"/>
          </a:xfrm>
          <a:prstGeom prst="rect">
            <a:avLst/>
          </a:prstGeom>
        </p:spPr>
      </p:pic>
    </p:spTree>
    <p:extLst>
      <p:ext uri="{BB962C8B-B14F-4D97-AF65-F5344CB8AC3E}">
        <p14:creationId xmlns:p14="http://schemas.microsoft.com/office/powerpoint/2010/main" val="100593430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Tab%209-1%20FY20%20Grant%20Managers%20Guidance%20Document.pdf"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hyperlink" Target="https://www.colorado.gov/dcj" TargetMode="External"/><Relationship Id="rId3" Type="http://schemas.openxmlformats.org/officeDocument/2006/relationships/hyperlink" Target="https://coloradocrimestats.state.co.us/tops" TargetMode="External"/><Relationship Id="rId7" Type="http://schemas.openxmlformats.org/officeDocument/2006/relationships/hyperlink" Target="https://www.colorado.gov/revenue" TargetMode="External"/><Relationship Id="rId12" Type="http://schemas.openxmlformats.org/officeDocument/2006/relationships/hyperlink" Target="Tab%209-1%20FY20%20Grant%20Managers%20Guidance%20Document.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olorado.gov/dola" TargetMode="External"/><Relationship Id="rId11" Type="http://schemas.openxmlformats.org/officeDocument/2006/relationships/hyperlink" Target="https://www.theiacp.org/" TargetMode="External"/><Relationship Id="rId5" Type="http://schemas.openxmlformats.org/officeDocument/2006/relationships/hyperlink" Target="https://www.nicb.org/" TargetMode="External"/><Relationship Id="rId10" Type="http://schemas.openxmlformats.org/officeDocument/2006/relationships/hyperlink" Target="https://www.iaati.org/" TargetMode="External"/><Relationship Id="rId4" Type="http://schemas.openxmlformats.org/officeDocument/2006/relationships/hyperlink" Target="https://aticc.state.co.us/" TargetMode="External"/><Relationship Id="rId9" Type="http://schemas.openxmlformats.org/officeDocument/2006/relationships/hyperlink" Target="https://www.combatautotheft.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mailto:kenya.lyons@state.co.us"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www.colorado.gov/pacific/csp/coloradoautotheftpreventionauthori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Tab%209-1%20FY20%20Grant%20Managers%20Guidance%20Document.pdf" TargetMode="Externa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Tab%209-1%20FY20%20Grant%20Managers%20Guidance%20Documen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accent1">
                <a:lumMod val="5000"/>
                <a:lumOff val="95000"/>
              </a:schemeClr>
            </a:gs>
            <a:gs pos="58000">
              <a:srgbClr val="00B0F0"/>
            </a:gs>
            <a:gs pos="76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5038" y="609600"/>
            <a:ext cx="7543800" cy="3566160"/>
          </a:xfrm>
        </p:spPr>
        <p:txBody>
          <a:bodyPr>
            <a:normAutofit/>
          </a:bodyPr>
          <a:lstStyle/>
          <a:p>
            <a:r>
              <a:rPr lang="en-US" sz="6000" b="1" dirty="0"/>
              <a:t>FY 2022 CATPA Grant Announcement </a:t>
            </a:r>
            <a:br>
              <a:rPr lang="en-US" sz="6000" b="1" dirty="0"/>
            </a:br>
            <a:r>
              <a:rPr lang="en-US" sz="6000" b="1" dirty="0"/>
              <a:t>&amp; Workshop</a:t>
            </a:r>
          </a:p>
        </p:txBody>
      </p:sp>
      <p:sp>
        <p:nvSpPr>
          <p:cNvPr id="3" name="Subtitle 2"/>
          <p:cNvSpPr>
            <a:spLocks noGrp="1"/>
          </p:cNvSpPr>
          <p:nvPr>
            <p:ph type="subTitle" idx="1"/>
          </p:nvPr>
        </p:nvSpPr>
        <p:spPr>
          <a:xfrm>
            <a:off x="825038" y="4381500"/>
            <a:ext cx="7543800" cy="1143000"/>
          </a:xfrm>
        </p:spPr>
        <p:txBody>
          <a:bodyPr/>
          <a:lstStyle/>
          <a:p>
            <a:r>
              <a:rPr lang="en-US" b="1" dirty="0">
                <a:solidFill>
                  <a:schemeClr val="accent3">
                    <a:lumMod val="50000"/>
                  </a:schemeClr>
                </a:solidFill>
              </a:rPr>
              <a:t>Kenya Lyons, Grant Manager</a:t>
            </a:r>
          </a:p>
        </p:txBody>
      </p:sp>
      <p:pic>
        <p:nvPicPr>
          <p:cNvPr id="4" name="Picture 3">
            <a:extLst>
              <a:ext uri="{FF2B5EF4-FFF2-40B4-BE49-F238E27FC236}">
                <a16:creationId xmlns:a16="http://schemas.microsoft.com/office/drawing/2014/main" id="{279EDBD5-D70E-4180-9513-51DA5B199918}"/>
              </a:ext>
            </a:extLst>
          </p:cNvPr>
          <p:cNvPicPr>
            <a:picLocks noChangeAspect="1"/>
          </p:cNvPicPr>
          <p:nvPr/>
        </p:nvPicPr>
        <p:blipFill>
          <a:blip r:embed="rId3"/>
          <a:stretch>
            <a:fillRect/>
          </a:stretch>
        </p:blipFill>
        <p:spPr>
          <a:xfrm>
            <a:off x="6096000" y="4419600"/>
            <a:ext cx="1600200" cy="2000250"/>
          </a:xfrm>
          <a:prstGeom prst="rect">
            <a:avLst/>
          </a:prstGeom>
        </p:spPr>
      </p:pic>
    </p:spTree>
    <p:extLst>
      <p:ext uri="{BB962C8B-B14F-4D97-AF65-F5344CB8AC3E}">
        <p14:creationId xmlns:p14="http://schemas.microsoft.com/office/powerpoint/2010/main" val="167661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Programmatic Requirements &amp; Forms</a:t>
            </a:r>
          </a:p>
        </p:txBody>
      </p:sp>
      <p:sp>
        <p:nvSpPr>
          <p:cNvPr id="3" name="Content Placeholder 2"/>
          <p:cNvSpPr>
            <a:spLocks noGrp="1"/>
          </p:cNvSpPr>
          <p:nvPr>
            <p:ph idx="1"/>
          </p:nvPr>
        </p:nvSpPr>
        <p:spPr/>
        <p:txBody>
          <a:bodyPr/>
          <a:lstStyle/>
          <a:p>
            <a:r>
              <a:rPr lang="en-US" b="1" dirty="0"/>
              <a:t>If a project is awarded funding, there are reporting requirements and forms that must be submitted to the CATPA Office.</a:t>
            </a:r>
          </a:p>
          <a:p>
            <a:r>
              <a:rPr lang="en-US" u="sng" dirty="0"/>
              <a:t>Most Important</a:t>
            </a:r>
            <a:r>
              <a:rPr lang="en-US" dirty="0"/>
              <a:t>:  </a:t>
            </a:r>
            <a:r>
              <a:rPr lang="en-US" b="1" dirty="0"/>
              <a:t>Grant Agreement – Special Conditions </a:t>
            </a:r>
            <a:r>
              <a:rPr lang="en-US" dirty="0"/>
              <a:t>will outline specific requirements of the particular program.</a:t>
            </a:r>
          </a:p>
          <a:p>
            <a:pPr>
              <a:buFont typeface="Wingdings" panose="05000000000000000000" pitchFamily="2" charset="2"/>
              <a:buChar char="§"/>
            </a:pPr>
            <a:r>
              <a:rPr lang="en-US" u="sng" dirty="0"/>
              <a:t>Generally</a:t>
            </a:r>
            <a:r>
              <a:rPr lang="en-US" dirty="0"/>
              <a:t>, requirements are based upon the type of initiatives that are funded by the CATPA Board and are located in the Grant Manager’s Guidance Manual – </a:t>
            </a:r>
            <a:r>
              <a:rPr lang="en-US" b="1" dirty="0"/>
              <a:t>Chapter 6</a:t>
            </a:r>
            <a:r>
              <a:rPr lang="en-US" dirty="0"/>
              <a:t> (pp. 26-31).</a:t>
            </a:r>
          </a:p>
          <a:p>
            <a:pPr>
              <a:buFont typeface="Wingdings" panose="05000000000000000000" pitchFamily="2" charset="2"/>
              <a:buChar char="§"/>
            </a:pPr>
            <a:r>
              <a:rPr lang="en-US" u="sng" dirty="0"/>
              <a:t>Additional or modified reporting </a:t>
            </a:r>
            <a:r>
              <a:rPr lang="en-US" dirty="0"/>
              <a:t>may be required </a:t>
            </a:r>
            <a:r>
              <a:rPr lang="en-US" b="1" dirty="0"/>
              <a:t>by the CATPA Board</a:t>
            </a:r>
            <a:r>
              <a:rPr lang="en-US" dirty="0"/>
              <a:t>, typically during the grant review process through the drafting/approval of the Grant Agreement, however the Board may require reporting during the course of the project.</a:t>
            </a:r>
          </a:p>
        </p:txBody>
      </p:sp>
    </p:spTree>
    <p:extLst>
      <p:ext uri="{BB962C8B-B14F-4D97-AF65-F5344CB8AC3E}">
        <p14:creationId xmlns:p14="http://schemas.microsoft.com/office/powerpoint/2010/main" val="374607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The Application Schedule</a:t>
            </a:r>
          </a:p>
        </p:txBody>
      </p:sp>
      <p:sp>
        <p:nvSpPr>
          <p:cNvPr id="4" name="TextBox 3">
            <a:hlinkClick r:id="rId3" action="ppaction://hlinkfile"/>
          </p:cNvPr>
          <p:cNvSpPr txBox="1"/>
          <p:nvPr/>
        </p:nvSpPr>
        <p:spPr>
          <a:xfrm>
            <a:off x="0" y="6019800"/>
            <a:ext cx="6666505" cy="307777"/>
          </a:xfrm>
          <a:prstGeom prst="rect">
            <a:avLst/>
          </a:prstGeom>
          <a:noFill/>
        </p:spPr>
        <p:txBody>
          <a:bodyPr wrap="none" rtlCol="0">
            <a:spAutoFit/>
          </a:bodyPr>
          <a:lstStyle/>
          <a:p>
            <a:r>
              <a:rPr lang="en-US" sz="1400" i="1" dirty="0">
                <a:solidFill>
                  <a:srgbClr val="FF0000"/>
                </a:solidFill>
              </a:rPr>
              <a:t>*Reference:  FY22 Grant Managers Guidance Manual - Chapter 2 – Grant Cycle Schedule </a:t>
            </a:r>
          </a:p>
        </p:txBody>
      </p:sp>
      <p:sp>
        <p:nvSpPr>
          <p:cNvPr id="7" name="TextBox 6"/>
          <p:cNvSpPr txBox="1"/>
          <p:nvPr/>
        </p:nvSpPr>
        <p:spPr>
          <a:xfrm>
            <a:off x="822960" y="2133600"/>
            <a:ext cx="2910840" cy="923330"/>
          </a:xfrm>
          <a:prstGeom prst="rect">
            <a:avLst/>
          </a:prstGeom>
          <a:noFill/>
        </p:spPr>
        <p:txBody>
          <a:bodyPr wrap="square" rtlCol="0">
            <a:spAutoFit/>
          </a:bodyPr>
          <a:lstStyle/>
          <a:p>
            <a:r>
              <a:rPr lang="en-US" b="1" dirty="0"/>
              <a:t>It is strongly advised to review the timelines of the FY22 Grant Cycle, page 6</a:t>
            </a:r>
          </a:p>
        </p:txBody>
      </p:sp>
      <p:pic>
        <p:nvPicPr>
          <p:cNvPr id="8" name="Content Placeholder 7"/>
          <p:cNvPicPr>
            <a:picLocks noGrp="1" noChangeAspect="1"/>
          </p:cNvPicPr>
          <p:nvPr>
            <p:ph idx="1"/>
          </p:nvPr>
        </p:nvPicPr>
        <p:blipFill>
          <a:blip r:embed="rId4"/>
          <a:stretch>
            <a:fillRect/>
          </a:stretch>
        </p:blipFill>
        <p:spPr>
          <a:xfrm>
            <a:off x="3962400" y="1867218"/>
            <a:ext cx="3069394" cy="4022725"/>
          </a:xfrm>
          <a:prstGeom prst="rect">
            <a:avLst/>
          </a:prstGeom>
          <a:ln w="15875">
            <a:solidFill>
              <a:schemeClr val="tx1"/>
            </a:solidFill>
          </a:ln>
        </p:spPr>
      </p:pic>
    </p:spTree>
    <p:extLst>
      <p:ext uri="{BB962C8B-B14F-4D97-AF65-F5344CB8AC3E}">
        <p14:creationId xmlns:p14="http://schemas.microsoft.com/office/powerpoint/2010/main" val="264781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Key Notes on Grant File and Records</a:t>
            </a:r>
          </a:p>
        </p:txBody>
      </p:sp>
      <p:sp>
        <p:nvSpPr>
          <p:cNvPr id="3" name="Content Placeholder 2"/>
          <p:cNvSpPr>
            <a:spLocks noGrp="1"/>
          </p:cNvSpPr>
          <p:nvPr>
            <p:ph idx="1"/>
          </p:nvPr>
        </p:nvSpPr>
        <p:spPr>
          <a:xfrm>
            <a:off x="946458" y="1845734"/>
            <a:ext cx="4417444" cy="4023360"/>
          </a:xfrm>
        </p:spPr>
        <p:txBody>
          <a:bodyPr>
            <a:normAutofit fontScale="92500" lnSpcReduction="20000"/>
          </a:bodyPr>
          <a:lstStyle/>
          <a:p>
            <a:pPr marL="0" indent="0">
              <a:buNone/>
            </a:pPr>
            <a:r>
              <a:rPr lang="en-US" b="1" dirty="0"/>
              <a:t>As CATPA is initiating On-Site Monitoring, it is strongly recommended to ensure all grant files and records are kept in order.</a:t>
            </a:r>
          </a:p>
          <a:p>
            <a:pPr marL="461963" indent="-461963">
              <a:buClrTx/>
              <a:buFont typeface="Wingdings" panose="05000000000000000000" pitchFamily="2" charset="2"/>
              <a:buChar char="Ø"/>
            </a:pPr>
            <a:r>
              <a:rPr lang="en-US" dirty="0"/>
              <a:t>Grant Master File</a:t>
            </a:r>
          </a:p>
          <a:p>
            <a:pPr marL="461963" indent="-461963">
              <a:buClrTx/>
              <a:buFont typeface="Wingdings" panose="05000000000000000000" pitchFamily="2" charset="2"/>
              <a:buChar char="Ø"/>
            </a:pPr>
            <a:r>
              <a:rPr lang="en-US" dirty="0"/>
              <a:t>Financial Requests &amp; Reimbursements</a:t>
            </a:r>
          </a:p>
          <a:p>
            <a:pPr marL="461963" indent="-461963">
              <a:buClrTx/>
              <a:buFont typeface="Wingdings" panose="05000000000000000000" pitchFamily="2" charset="2"/>
              <a:buChar char="Ø"/>
            </a:pPr>
            <a:r>
              <a:rPr lang="en-US" dirty="0"/>
              <a:t>Narrative Reports</a:t>
            </a:r>
          </a:p>
          <a:p>
            <a:pPr marL="461963" indent="-461963">
              <a:buClrTx/>
              <a:buFont typeface="Wingdings" panose="05000000000000000000" pitchFamily="2" charset="2"/>
              <a:buChar char="Ø"/>
            </a:pPr>
            <a:r>
              <a:rPr lang="en-US" dirty="0"/>
              <a:t>Contracts &amp; Interagency Agreements</a:t>
            </a:r>
          </a:p>
          <a:p>
            <a:pPr marL="461963" indent="-461963">
              <a:buClrTx/>
              <a:buFont typeface="Wingdings" panose="05000000000000000000" pitchFamily="2" charset="2"/>
              <a:buChar char="Ø"/>
            </a:pPr>
            <a:r>
              <a:rPr lang="en-US" dirty="0"/>
              <a:t>Grant Modification Requests</a:t>
            </a:r>
          </a:p>
          <a:p>
            <a:pPr marL="461963" indent="-461963">
              <a:buClrTx/>
              <a:buFont typeface="Wingdings" panose="05000000000000000000" pitchFamily="2" charset="2"/>
              <a:buChar char="Ø"/>
            </a:pPr>
            <a:r>
              <a:rPr lang="en-US" dirty="0"/>
              <a:t>Grant Inventory</a:t>
            </a:r>
          </a:p>
          <a:p>
            <a:pPr marL="461963" indent="-461963">
              <a:buClrTx/>
              <a:buFont typeface="Wingdings" panose="05000000000000000000" pitchFamily="2" charset="2"/>
              <a:buChar char="Ø"/>
            </a:pPr>
            <a:r>
              <a:rPr lang="en-US" dirty="0"/>
              <a:t>Activity Based Reporting Requirements</a:t>
            </a:r>
          </a:p>
          <a:p>
            <a:pPr marL="461963" indent="-461963">
              <a:buClrTx/>
              <a:buFont typeface="Wingdings" panose="05000000000000000000" pitchFamily="2" charset="2"/>
              <a:buChar char="Ø"/>
            </a:pPr>
            <a:r>
              <a:rPr lang="en-US" dirty="0"/>
              <a:t>Back-up Documentation &amp; Correspondence</a:t>
            </a:r>
          </a:p>
        </p:txBody>
      </p:sp>
      <p:sp>
        <p:nvSpPr>
          <p:cNvPr id="4" name="TextBox 3">
            <a:hlinkClick r:id="rId3" action="ppaction://hlinkfile"/>
          </p:cNvPr>
          <p:cNvSpPr txBox="1"/>
          <p:nvPr/>
        </p:nvSpPr>
        <p:spPr>
          <a:xfrm>
            <a:off x="0" y="6019800"/>
            <a:ext cx="4932184" cy="307777"/>
          </a:xfrm>
          <a:prstGeom prst="rect">
            <a:avLst/>
          </a:prstGeom>
          <a:noFill/>
        </p:spPr>
        <p:txBody>
          <a:bodyPr wrap="none" rtlCol="0">
            <a:spAutoFit/>
          </a:bodyPr>
          <a:lstStyle/>
          <a:p>
            <a:r>
              <a:rPr lang="en-US" sz="1400" i="1" dirty="0">
                <a:solidFill>
                  <a:srgbClr val="FF0000"/>
                </a:solidFill>
              </a:rPr>
              <a:t>*Reference:  FY22 Grant Managers Guidance Manual - Chapter 5</a:t>
            </a:r>
          </a:p>
        </p:txBody>
      </p:sp>
      <p:grpSp>
        <p:nvGrpSpPr>
          <p:cNvPr id="18" name="Group 17"/>
          <p:cNvGrpSpPr/>
          <p:nvPr/>
        </p:nvGrpSpPr>
        <p:grpSpPr>
          <a:xfrm>
            <a:off x="5334000" y="2667000"/>
            <a:ext cx="3681069" cy="2428240"/>
            <a:chOff x="457200" y="228600"/>
            <a:chExt cx="7052737" cy="5162409"/>
          </a:xfrm>
        </p:grpSpPr>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457200" y="228600"/>
              <a:ext cx="5486400" cy="4312228"/>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931107" y="1078781"/>
              <a:ext cx="5486401" cy="4312228"/>
            </a:xfrm>
            <a:prstGeom prst="rect">
              <a:avLst/>
            </a:prstGeom>
          </p:spPr>
        </p:pic>
        <p:sp>
          <p:nvSpPr>
            <p:cNvPr id="6" name="TextBox 5"/>
            <p:cNvSpPr txBox="1"/>
            <p:nvPr/>
          </p:nvSpPr>
          <p:spPr>
            <a:xfrm>
              <a:off x="3429000" y="3380878"/>
              <a:ext cx="3738726" cy="523220"/>
            </a:xfrm>
            <a:prstGeom prst="rect">
              <a:avLst/>
            </a:prstGeom>
            <a:noFill/>
          </p:spPr>
          <p:txBody>
            <a:bodyPr wrap="none" rtlCol="0">
              <a:spAutoFit/>
            </a:bodyPr>
            <a:lstStyle/>
            <a:p>
              <a:r>
                <a:rPr lang="en-US" sz="1200" b="1" dirty="0"/>
                <a:t>FY22 CATPA Grant Master File</a:t>
              </a:r>
            </a:p>
          </p:txBody>
        </p:sp>
        <p:sp>
          <p:nvSpPr>
            <p:cNvPr id="7" name="TextBox 6"/>
            <p:cNvSpPr txBox="1"/>
            <p:nvPr/>
          </p:nvSpPr>
          <p:spPr>
            <a:xfrm>
              <a:off x="6430757" y="1608730"/>
              <a:ext cx="1079180" cy="436016"/>
            </a:xfrm>
            <a:prstGeom prst="rect">
              <a:avLst/>
            </a:prstGeom>
            <a:noFill/>
          </p:spPr>
          <p:txBody>
            <a:bodyPr wrap="none" rtlCol="0">
              <a:spAutoFit/>
            </a:bodyPr>
            <a:lstStyle/>
            <a:p>
              <a:r>
                <a:rPr lang="en-US" sz="900" dirty="0"/>
                <a:t>Financial</a:t>
              </a:r>
            </a:p>
          </p:txBody>
        </p:sp>
        <p:sp>
          <p:nvSpPr>
            <p:cNvPr id="8" name="TextBox 7"/>
            <p:cNvSpPr txBox="1"/>
            <p:nvPr/>
          </p:nvSpPr>
          <p:spPr>
            <a:xfrm>
              <a:off x="5185670" y="1474883"/>
              <a:ext cx="1206414" cy="436016"/>
            </a:xfrm>
            <a:prstGeom prst="rect">
              <a:avLst/>
            </a:prstGeom>
            <a:noFill/>
          </p:spPr>
          <p:txBody>
            <a:bodyPr wrap="none" rtlCol="0">
              <a:spAutoFit/>
            </a:bodyPr>
            <a:lstStyle/>
            <a:p>
              <a:r>
                <a:rPr lang="en-US" sz="900" dirty="0"/>
                <a:t>Narratives</a:t>
              </a:r>
            </a:p>
          </p:txBody>
        </p:sp>
        <p:sp>
          <p:nvSpPr>
            <p:cNvPr id="9" name="TextBox 8"/>
            <p:cNvSpPr txBox="1"/>
            <p:nvPr/>
          </p:nvSpPr>
          <p:spPr>
            <a:xfrm>
              <a:off x="4185347" y="1312656"/>
              <a:ext cx="1058938" cy="436016"/>
            </a:xfrm>
            <a:prstGeom prst="rect">
              <a:avLst/>
            </a:prstGeom>
            <a:noFill/>
          </p:spPr>
          <p:txBody>
            <a:bodyPr wrap="none" rtlCol="0">
              <a:spAutoFit/>
            </a:bodyPr>
            <a:lstStyle/>
            <a:p>
              <a:r>
                <a:rPr lang="en-US" sz="900" dirty="0"/>
                <a:t>Contract</a:t>
              </a:r>
            </a:p>
          </p:txBody>
        </p:sp>
        <p:sp>
          <p:nvSpPr>
            <p:cNvPr id="10" name="TextBox 9"/>
            <p:cNvSpPr txBox="1"/>
            <p:nvPr/>
          </p:nvSpPr>
          <p:spPr>
            <a:xfrm>
              <a:off x="3123768" y="1172714"/>
              <a:ext cx="813143" cy="436016"/>
            </a:xfrm>
            <a:prstGeom prst="rect">
              <a:avLst/>
            </a:prstGeom>
            <a:noFill/>
          </p:spPr>
          <p:txBody>
            <a:bodyPr wrap="none" rtlCol="0">
              <a:spAutoFit/>
            </a:bodyPr>
            <a:lstStyle/>
            <a:p>
              <a:r>
                <a:rPr lang="en-US" sz="900" dirty="0"/>
                <a:t>Mods</a:t>
              </a:r>
            </a:p>
          </p:txBody>
        </p:sp>
        <p:sp>
          <p:nvSpPr>
            <p:cNvPr id="11" name="TextBox 10"/>
            <p:cNvSpPr txBox="1"/>
            <p:nvPr/>
          </p:nvSpPr>
          <p:spPr>
            <a:xfrm>
              <a:off x="1938864" y="1081201"/>
              <a:ext cx="1151472" cy="436016"/>
            </a:xfrm>
            <a:prstGeom prst="rect">
              <a:avLst/>
            </a:prstGeom>
            <a:noFill/>
          </p:spPr>
          <p:txBody>
            <a:bodyPr wrap="none" rtlCol="0">
              <a:spAutoFit/>
            </a:bodyPr>
            <a:lstStyle/>
            <a:p>
              <a:r>
                <a:rPr lang="en-US" sz="900" dirty="0"/>
                <a:t>Inventory</a:t>
              </a:r>
            </a:p>
          </p:txBody>
        </p:sp>
        <p:sp>
          <p:nvSpPr>
            <p:cNvPr id="13" name="TextBox 12"/>
            <p:cNvSpPr txBox="1"/>
            <p:nvPr/>
          </p:nvSpPr>
          <p:spPr>
            <a:xfrm>
              <a:off x="4923383" y="741943"/>
              <a:ext cx="992429" cy="436016"/>
            </a:xfrm>
            <a:prstGeom prst="rect">
              <a:avLst/>
            </a:prstGeom>
            <a:noFill/>
          </p:spPr>
          <p:txBody>
            <a:bodyPr wrap="none" rtlCol="0">
              <a:spAutoFit/>
            </a:bodyPr>
            <a:lstStyle/>
            <a:p>
              <a:r>
                <a:rPr lang="en-US" sz="900" dirty="0"/>
                <a:t>Reports</a:t>
              </a:r>
            </a:p>
          </p:txBody>
        </p:sp>
        <p:sp>
          <p:nvSpPr>
            <p:cNvPr id="14" name="TextBox 13"/>
            <p:cNvSpPr txBox="1"/>
            <p:nvPr/>
          </p:nvSpPr>
          <p:spPr>
            <a:xfrm>
              <a:off x="3697090" y="559605"/>
              <a:ext cx="1108097" cy="436016"/>
            </a:xfrm>
            <a:prstGeom prst="rect">
              <a:avLst/>
            </a:prstGeom>
            <a:noFill/>
          </p:spPr>
          <p:txBody>
            <a:bodyPr wrap="none" rtlCol="0">
              <a:spAutoFit/>
            </a:bodyPr>
            <a:lstStyle/>
            <a:p>
              <a:r>
                <a:rPr lang="en-US" sz="900" dirty="0"/>
                <a:t>Activities</a:t>
              </a:r>
            </a:p>
          </p:txBody>
        </p:sp>
        <p:sp>
          <p:nvSpPr>
            <p:cNvPr id="15" name="TextBox 14"/>
            <p:cNvSpPr txBox="1"/>
            <p:nvPr/>
          </p:nvSpPr>
          <p:spPr>
            <a:xfrm>
              <a:off x="514489" y="259789"/>
              <a:ext cx="833387" cy="377882"/>
            </a:xfrm>
            <a:prstGeom prst="rect">
              <a:avLst/>
            </a:prstGeom>
            <a:noFill/>
          </p:spPr>
          <p:txBody>
            <a:bodyPr wrap="none" rtlCol="0">
              <a:spAutoFit/>
            </a:bodyPr>
            <a:lstStyle/>
            <a:p>
              <a:r>
                <a:rPr lang="en-US" sz="700" dirty="0"/>
                <a:t>Memos</a:t>
              </a:r>
              <a:endParaRPr lang="en-US" sz="1200" dirty="0"/>
            </a:p>
          </p:txBody>
        </p:sp>
        <p:sp>
          <p:nvSpPr>
            <p:cNvPr id="16" name="TextBox 15"/>
            <p:cNvSpPr txBox="1"/>
            <p:nvPr/>
          </p:nvSpPr>
          <p:spPr>
            <a:xfrm>
              <a:off x="2584976" y="419663"/>
              <a:ext cx="1021346" cy="436016"/>
            </a:xfrm>
            <a:prstGeom prst="rect">
              <a:avLst/>
            </a:prstGeom>
            <a:noFill/>
          </p:spPr>
          <p:txBody>
            <a:bodyPr wrap="none" rtlCol="0">
              <a:spAutoFit/>
            </a:bodyPr>
            <a:lstStyle/>
            <a:p>
              <a:r>
                <a:rPr lang="en-US" sz="900" dirty="0"/>
                <a:t>Training</a:t>
              </a:r>
            </a:p>
          </p:txBody>
        </p:sp>
        <p:sp>
          <p:nvSpPr>
            <p:cNvPr id="17" name="TextBox 16"/>
            <p:cNvSpPr txBox="1"/>
            <p:nvPr/>
          </p:nvSpPr>
          <p:spPr>
            <a:xfrm>
              <a:off x="1597405" y="311760"/>
              <a:ext cx="781336" cy="436016"/>
            </a:xfrm>
            <a:prstGeom prst="rect">
              <a:avLst/>
            </a:prstGeom>
            <a:noFill/>
          </p:spPr>
          <p:txBody>
            <a:bodyPr wrap="none" rtlCol="0">
              <a:spAutoFit/>
            </a:bodyPr>
            <a:lstStyle/>
            <a:p>
              <a:r>
                <a:rPr lang="en-US" sz="900" dirty="0"/>
                <a:t>Misc.</a:t>
              </a:r>
            </a:p>
          </p:txBody>
        </p:sp>
      </p:grpSp>
    </p:spTree>
    <p:extLst>
      <p:ext uri="{BB962C8B-B14F-4D97-AF65-F5344CB8AC3E}">
        <p14:creationId xmlns:p14="http://schemas.microsoft.com/office/powerpoint/2010/main" val="199255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FY22 Application Review</a:t>
            </a:r>
            <a:endParaRPr lang="en-US" sz="2800" dirty="0"/>
          </a:p>
        </p:txBody>
      </p:sp>
      <p:sp>
        <p:nvSpPr>
          <p:cNvPr id="3" name="Content Placeholder 2"/>
          <p:cNvSpPr>
            <a:spLocks noGrp="1"/>
          </p:cNvSpPr>
          <p:nvPr>
            <p:ph idx="1"/>
          </p:nvPr>
        </p:nvSpPr>
        <p:spPr>
          <a:xfrm>
            <a:off x="777240" y="1737361"/>
            <a:ext cx="6187440" cy="4525963"/>
          </a:xfrm>
        </p:spPr>
        <p:txBody>
          <a:bodyPr>
            <a:normAutofit/>
          </a:bodyPr>
          <a:lstStyle/>
          <a:p>
            <a:r>
              <a:rPr lang="en-US" b="1" dirty="0"/>
              <a:t>Recommend to use the Application Checklist</a:t>
            </a:r>
          </a:p>
          <a:p>
            <a:pPr lvl="1">
              <a:buClrTx/>
            </a:pPr>
            <a:r>
              <a:rPr lang="en-US" dirty="0"/>
              <a:t>Application is in Word®</a:t>
            </a:r>
          </a:p>
          <a:p>
            <a:pPr lvl="1">
              <a:buClrTx/>
            </a:pPr>
            <a:r>
              <a:rPr lang="en-US" dirty="0"/>
              <a:t>Only complete sections that are applicable to your application and those that are </a:t>
            </a:r>
            <a:r>
              <a:rPr lang="en-US" dirty="0">
                <a:solidFill>
                  <a:srgbClr val="FF0000"/>
                </a:solidFill>
              </a:rPr>
              <a:t>Required</a:t>
            </a:r>
          </a:p>
          <a:p>
            <a:pPr lvl="1">
              <a:buClrTx/>
            </a:pPr>
            <a:r>
              <a:rPr lang="en-US" dirty="0"/>
              <a:t>Word® format allows unlimited character length for narrative portions of the application.  However, we recommend you consider that lengthy and wordy narratives may work against you during the review process.</a:t>
            </a:r>
          </a:p>
          <a:p>
            <a:pPr lvl="1">
              <a:buClrTx/>
            </a:pPr>
            <a:r>
              <a:rPr lang="en-US" dirty="0"/>
              <a:t>Many sections are standardized to ease effort of completion:</a:t>
            </a:r>
          </a:p>
          <a:p>
            <a:pPr lvl="2">
              <a:buClrTx/>
            </a:pPr>
            <a:r>
              <a:rPr lang="en-US" dirty="0"/>
              <a:t>“Check Box” </a:t>
            </a:r>
          </a:p>
          <a:p>
            <a:pPr lvl="2">
              <a:buClrTx/>
            </a:pPr>
            <a:r>
              <a:rPr lang="en-US" dirty="0"/>
              <a:t>“Drop Down Selection”</a:t>
            </a:r>
          </a:p>
          <a:p>
            <a:pPr lvl="2">
              <a:buClrTx/>
            </a:pPr>
            <a:r>
              <a:rPr lang="en-US" dirty="0"/>
              <a:t>“Open Text Box” </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711" y="4605355"/>
            <a:ext cx="1108010" cy="2688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855" y="4888465"/>
            <a:ext cx="1676400" cy="2190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1740" t="14206"/>
          <a:stretch/>
        </p:blipFill>
        <p:spPr bwMode="auto">
          <a:xfrm>
            <a:off x="2336483" y="4347976"/>
            <a:ext cx="340995" cy="28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hlinkClick r:id="rId6" action="ppaction://hlinkfile"/>
          </p:cNvPr>
          <p:cNvSpPr txBox="1"/>
          <p:nvPr/>
        </p:nvSpPr>
        <p:spPr>
          <a:xfrm>
            <a:off x="0" y="6037721"/>
            <a:ext cx="5219057" cy="307777"/>
          </a:xfrm>
          <a:prstGeom prst="rect">
            <a:avLst/>
          </a:prstGeom>
          <a:noFill/>
        </p:spPr>
        <p:txBody>
          <a:bodyPr wrap="none" rtlCol="0">
            <a:spAutoFit/>
          </a:bodyPr>
          <a:lstStyle/>
          <a:p>
            <a:r>
              <a:rPr lang="en-US" sz="1400" i="1" dirty="0">
                <a:solidFill>
                  <a:srgbClr val="FF0000"/>
                </a:solidFill>
              </a:rPr>
              <a:t>*Reference:  FY22 Grant Managers Guidance Manual - Pages 10 &amp; 11</a:t>
            </a:r>
          </a:p>
        </p:txBody>
      </p:sp>
      <p:pic>
        <p:nvPicPr>
          <p:cNvPr id="9" name="Picture 8"/>
          <p:cNvPicPr/>
          <p:nvPr/>
        </p:nvPicPr>
        <p:blipFill>
          <a:blip r:embed="rId7"/>
          <a:stretch>
            <a:fillRect/>
          </a:stretch>
        </p:blipFill>
        <p:spPr>
          <a:xfrm>
            <a:off x="6997748" y="1887241"/>
            <a:ext cx="1979564" cy="2837159"/>
          </a:xfrm>
          <a:prstGeom prst="rect">
            <a:avLst/>
          </a:prstGeom>
          <a:ln w="15875">
            <a:solidFill>
              <a:schemeClr val="tx1"/>
            </a:solidFill>
          </a:ln>
        </p:spPr>
      </p:pic>
      <p:sp>
        <p:nvSpPr>
          <p:cNvPr id="5" name="TextBox 4"/>
          <p:cNvSpPr txBox="1"/>
          <p:nvPr/>
        </p:nvSpPr>
        <p:spPr>
          <a:xfrm>
            <a:off x="6997748" y="4874210"/>
            <a:ext cx="2057400" cy="338554"/>
          </a:xfrm>
          <a:prstGeom prst="rect">
            <a:avLst/>
          </a:prstGeom>
          <a:noFill/>
        </p:spPr>
        <p:txBody>
          <a:bodyPr wrap="square" rtlCol="0">
            <a:spAutoFit/>
          </a:bodyPr>
          <a:lstStyle/>
          <a:p>
            <a:r>
              <a:rPr lang="en-US" sz="1600" dirty="0"/>
              <a:t>Application Checklist</a:t>
            </a:r>
          </a:p>
        </p:txBody>
      </p:sp>
    </p:spTree>
    <p:extLst>
      <p:ext uri="{BB962C8B-B14F-4D97-AF65-F5344CB8AC3E}">
        <p14:creationId xmlns:p14="http://schemas.microsoft.com/office/powerpoint/2010/main" val="755684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Pre-application helpful tips</a:t>
            </a:r>
          </a:p>
        </p:txBody>
      </p:sp>
      <p:sp>
        <p:nvSpPr>
          <p:cNvPr id="3" name="Content Placeholder 2"/>
          <p:cNvSpPr>
            <a:spLocks noGrp="1"/>
          </p:cNvSpPr>
          <p:nvPr>
            <p:ph idx="1"/>
          </p:nvPr>
        </p:nvSpPr>
        <p:spPr/>
        <p:txBody>
          <a:bodyPr>
            <a:normAutofit fontScale="92500" lnSpcReduction="20000"/>
          </a:bodyPr>
          <a:lstStyle/>
          <a:p>
            <a:r>
              <a:rPr lang="en-US" b="1" dirty="0"/>
              <a:t>Review facts, information and issues regarding auto theft in Colorado.</a:t>
            </a:r>
          </a:p>
          <a:p>
            <a:pPr lvl="1">
              <a:buClrTx/>
              <a:buFont typeface="Wingdings" panose="05000000000000000000" pitchFamily="2" charset="2"/>
              <a:buChar char="§"/>
            </a:pPr>
            <a:r>
              <a:rPr lang="en-US" dirty="0"/>
              <a:t>Crime in Colorado website, </a:t>
            </a:r>
            <a:r>
              <a:rPr lang="en-US" dirty="0">
                <a:hlinkClick r:id="rId3"/>
              </a:rPr>
              <a:t>https://coloradocrimestats.state.co.us/tops</a:t>
            </a:r>
            <a:r>
              <a:rPr lang="en-US" dirty="0"/>
              <a:t> </a:t>
            </a:r>
          </a:p>
          <a:p>
            <a:pPr lvl="1">
              <a:buClrTx/>
              <a:buFont typeface="Wingdings" panose="05000000000000000000" pitchFamily="2" charset="2"/>
              <a:buChar char="§"/>
            </a:pPr>
            <a:r>
              <a:rPr lang="en-US" dirty="0"/>
              <a:t>Local law enforcement records management system(s),</a:t>
            </a:r>
          </a:p>
          <a:p>
            <a:pPr lvl="1">
              <a:buClrTx/>
              <a:buFont typeface="Wingdings" panose="05000000000000000000" pitchFamily="2" charset="2"/>
              <a:buChar char="§"/>
            </a:pPr>
            <a:r>
              <a:rPr lang="en-US" dirty="0"/>
              <a:t>Past performance and statistics of CATPA funded projects,</a:t>
            </a:r>
          </a:p>
          <a:p>
            <a:pPr lvl="1">
              <a:buClrTx/>
              <a:buFont typeface="Wingdings" panose="05000000000000000000" pitchFamily="2" charset="2"/>
              <a:buChar char="§"/>
            </a:pPr>
            <a:r>
              <a:rPr lang="en-US" dirty="0"/>
              <a:t>Stolen Vehicle Database Repository (</a:t>
            </a:r>
            <a:r>
              <a:rPr lang="en-US" u="sng" dirty="0">
                <a:hlinkClick r:id="rId4"/>
              </a:rPr>
              <a:t>https://aticc.state.co.us/</a:t>
            </a:r>
            <a:r>
              <a:rPr lang="en-US" dirty="0"/>
              <a:t> or by calling 303-239-4368), </a:t>
            </a:r>
          </a:p>
          <a:p>
            <a:pPr lvl="1">
              <a:buClrTx/>
              <a:buFont typeface="Wingdings" panose="05000000000000000000" pitchFamily="2" charset="2"/>
              <a:buChar char="§"/>
            </a:pPr>
            <a:r>
              <a:rPr lang="en-US" dirty="0"/>
              <a:t>National Insurance Crime Bureau (</a:t>
            </a:r>
            <a:r>
              <a:rPr lang="en-US" u="sng" dirty="0">
                <a:hlinkClick r:id="rId5"/>
              </a:rPr>
              <a:t>https://www.nicb.org/</a:t>
            </a:r>
            <a:r>
              <a:rPr lang="en-US" dirty="0"/>
              <a:t>), </a:t>
            </a:r>
          </a:p>
          <a:p>
            <a:pPr lvl="1">
              <a:buClrTx/>
              <a:buFont typeface="Wingdings" panose="05000000000000000000" pitchFamily="2" charset="2"/>
              <a:buChar char="§"/>
            </a:pPr>
            <a:r>
              <a:rPr lang="en-US" dirty="0"/>
              <a:t>Colorado Department of Local Affairs (</a:t>
            </a:r>
            <a:r>
              <a:rPr lang="en-US" u="sng" dirty="0">
                <a:hlinkClick r:id="rId6"/>
              </a:rPr>
              <a:t>https://www.colorado.gov/dola</a:t>
            </a:r>
            <a:r>
              <a:rPr lang="en-US" dirty="0"/>
              <a:t>), </a:t>
            </a:r>
          </a:p>
          <a:p>
            <a:pPr lvl="1">
              <a:buClrTx/>
              <a:buFont typeface="Wingdings" panose="05000000000000000000" pitchFamily="2" charset="2"/>
              <a:buChar char="§"/>
            </a:pPr>
            <a:r>
              <a:rPr lang="en-US" dirty="0"/>
              <a:t>Colorado Department of Revenue (</a:t>
            </a:r>
            <a:r>
              <a:rPr lang="en-US" u="sng" dirty="0">
                <a:hlinkClick r:id="rId7"/>
              </a:rPr>
              <a:t>https://www.colorado.gov/revenue</a:t>
            </a:r>
            <a:r>
              <a:rPr lang="en-US" dirty="0"/>
              <a:t>), </a:t>
            </a:r>
          </a:p>
          <a:p>
            <a:pPr lvl="1">
              <a:buClrTx/>
              <a:buFont typeface="Wingdings" panose="05000000000000000000" pitchFamily="2" charset="2"/>
              <a:buChar char="§"/>
            </a:pPr>
            <a:r>
              <a:rPr lang="en-US" dirty="0"/>
              <a:t>Colorado Division of Criminal Justice (</a:t>
            </a:r>
            <a:r>
              <a:rPr lang="en-US" u="sng" dirty="0">
                <a:hlinkClick r:id="rId8"/>
              </a:rPr>
              <a:t>https://www.colorado.gov/dcj</a:t>
            </a:r>
            <a:r>
              <a:rPr lang="en-US" dirty="0"/>
              <a:t>),</a:t>
            </a:r>
          </a:p>
          <a:p>
            <a:pPr lvl="1">
              <a:buClrTx/>
              <a:buFont typeface="Wingdings" panose="05000000000000000000" pitchFamily="2" charset="2"/>
              <a:buChar char="§"/>
            </a:pPr>
            <a:r>
              <a:rPr lang="en-US" dirty="0"/>
              <a:t>Auto Theft Prevention Authorities Committee (</a:t>
            </a:r>
            <a:r>
              <a:rPr lang="en-US" u="sng" dirty="0">
                <a:hlinkClick r:id="rId9"/>
              </a:rPr>
              <a:t>https://www.combatautotheft.org/</a:t>
            </a:r>
            <a:r>
              <a:rPr lang="en-US" dirty="0"/>
              <a:t>), </a:t>
            </a:r>
          </a:p>
          <a:p>
            <a:pPr lvl="1">
              <a:buClrTx/>
              <a:buFont typeface="Wingdings" panose="05000000000000000000" pitchFamily="2" charset="2"/>
              <a:buChar char="§"/>
            </a:pPr>
            <a:r>
              <a:rPr lang="en-US" dirty="0"/>
              <a:t>International Association of Auto Theft Investigators (</a:t>
            </a:r>
            <a:r>
              <a:rPr lang="en-US" u="sng" dirty="0">
                <a:hlinkClick r:id="rId10"/>
              </a:rPr>
              <a:t>https://www.iaati.org/</a:t>
            </a:r>
            <a:r>
              <a:rPr lang="en-US" dirty="0"/>
              <a:t>),</a:t>
            </a:r>
          </a:p>
          <a:p>
            <a:pPr lvl="1">
              <a:buClrTx/>
              <a:buFont typeface="Wingdings" panose="05000000000000000000" pitchFamily="2" charset="2"/>
              <a:buChar char="§"/>
            </a:pPr>
            <a:r>
              <a:rPr lang="en-US" dirty="0"/>
              <a:t>International Association of Chiefs of Police (</a:t>
            </a:r>
            <a:r>
              <a:rPr lang="en-US" u="sng" dirty="0">
                <a:hlinkClick r:id="rId11"/>
              </a:rPr>
              <a:t>https://www.theiacp.org/</a:t>
            </a:r>
            <a:r>
              <a:rPr lang="en-US" dirty="0"/>
              <a:t>), or</a:t>
            </a:r>
          </a:p>
          <a:p>
            <a:pPr lvl="1">
              <a:buClrTx/>
              <a:buFont typeface="Wingdings" panose="05000000000000000000" pitchFamily="2" charset="2"/>
              <a:buChar char="§"/>
            </a:pPr>
            <a:r>
              <a:rPr lang="en-US" dirty="0"/>
              <a:t>Other national, regional or state resources.</a:t>
            </a:r>
          </a:p>
          <a:p>
            <a:pPr marL="0" indent="0">
              <a:buNone/>
            </a:pPr>
            <a:endParaRPr lang="en-US" dirty="0"/>
          </a:p>
        </p:txBody>
      </p:sp>
      <p:sp>
        <p:nvSpPr>
          <p:cNvPr id="4" name="TextBox 3">
            <a:hlinkClick r:id="rId12" action="ppaction://hlinkfile"/>
          </p:cNvPr>
          <p:cNvSpPr txBox="1"/>
          <p:nvPr/>
        </p:nvSpPr>
        <p:spPr>
          <a:xfrm>
            <a:off x="0" y="6037721"/>
            <a:ext cx="4825808" cy="307777"/>
          </a:xfrm>
          <a:prstGeom prst="rect">
            <a:avLst/>
          </a:prstGeom>
          <a:noFill/>
        </p:spPr>
        <p:txBody>
          <a:bodyPr wrap="none" rtlCol="0">
            <a:spAutoFit/>
          </a:bodyPr>
          <a:lstStyle/>
          <a:p>
            <a:r>
              <a:rPr lang="en-US" sz="1400" i="1" dirty="0">
                <a:solidFill>
                  <a:srgbClr val="FF0000"/>
                </a:solidFill>
              </a:rPr>
              <a:t>*Reference:  FY22 Grant Managers Guidance Manual - Pages 7 </a:t>
            </a:r>
          </a:p>
        </p:txBody>
      </p:sp>
    </p:spTree>
    <p:extLst>
      <p:ext uri="{BB962C8B-B14F-4D97-AF65-F5344CB8AC3E}">
        <p14:creationId xmlns:p14="http://schemas.microsoft.com/office/powerpoint/2010/main" val="25964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Section 1 – Applicant Information </a:t>
            </a:r>
            <a:endParaRPr lang="en-US" sz="1800" b="1" dirty="0"/>
          </a:p>
        </p:txBody>
      </p:sp>
      <p:sp>
        <p:nvSpPr>
          <p:cNvPr id="3" name="Content Placeholder 2"/>
          <p:cNvSpPr>
            <a:spLocks noGrp="1"/>
          </p:cNvSpPr>
          <p:nvPr>
            <p:ph idx="1"/>
          </p:nvPr>
        </p:nvSpPr>
        <p:spPr>
          <a:xfrm>
            <a:off x="822959" y="1845734"/>
            <a:ext cx="4815841" cy="4023360"/>
          </a:xfrm>
        </p:spPr>
        <p:txBody>
          <a:bodyPr/>
          <a:lstStyle/>
          <a:p>
            <a:r>
              <a:rPr lang="en-US" b="1" dirty="0"/>
              <a:t>Required to complete the Applicant Information, including the Applicant Agency (fiscal entity), and Project Leadership sections.</a:t>
            </a:r>
          </a:p>
          <a:p>
            <a:r>
              <a:rPr lang="en-US" dirty="0"/>
              <a:t>Project Leadership must identify the Signatory Authority, Financial Officer, Project Director, Media Contact and Primary Contact</a:t>
            </a:r>
          </a:p>
          <a:p>
            <a:endParaRPr lang="en-US" dirty="0"/>
          </a:p>
          <a:p>
            <a:endParaRPr lang="en-US" dirty="0"/>
          </a:p>
          <a:p>
            <a:r>
              <a:rPr lang="en-US" sz="1600" dirty="0"/>
              <a:t>Note: Walk-thru of the FY22 CATPA application</a:t>
            </a:r>
          </a:p>
          <a:p>
            <a:pPr marL="0" indent="0">
              <a:buNone/>
            </a:pPr>
            <a:endParaRPr lang="en-US" dirty="0"/>
          </a:p>
        </p:txBody>
      </p:sp>
      <p:sp>
        <p:nvSpPr>
          <p:cNvPr id="4" name="TextBox 3">
            <a:hlinkClick r:id="rId3" action="ppaction://hlinkfile"/>
          </p:cNvPr>
          <p:cNvSpPr txBox="1"/>
          <p:nvPr/>
        </p:nvSpPr>
        <p:spPr>
          <a:xfrm>
            <a:off x="0" y="6019800"/>
            <a:ext cx="5337167" cy="307777"/>
          </a:xfrm>
          <a:prstGeom prst="rect">
            <a:avLst/>
          </a:prstGeom>
          <a:noFill/>
        </p:spPr>
        <p:txBody>
          <a:bodyPr wrap="none" rtlCol="0">
            <a:spAutoFit/>
          </a:bodyPr>
          <a:lstStyle/>
          <a:p>
            <a:r>
              <a:rPr lang="en-US" sz="1400" i="1" dirty="0">
                <a:solidFill>
                  <a:srgbClr val="FF0000"/>
                </a:solidFill>
              </a:rPr>
              <a:t>*Reference:  FY22 Grant Managers Guidance Manual – Pages 10 &amp; 11 </a:t>
            </a:r>
          </a:p>
        </p:txBody>
      </p:sp>
      <p:pic>
        <p:nvPicPr>
          <p:cNvPr id="6" name="Picture 5"/>
          <p:cNvPicPr>
            <a:picLocks noChangeAspect="1"/>
          </p:cNvPicPr>
          <p:nvPr/>
        </p:nvPicPr>
        <p:blipFill>
          <a:blip r:embed="rId4"/>
          <a:stretch>
            <a:fillRect/>
          </a:stretch>
        </p:blipFill>
        <p:spPr>
          <a:xfrm>
            <a:off x="6165446" y="1845734"/>
            <a:ext cx="2813525" cy="3564466"/>
          </a:xfrm>
          <a:prstGeom prst="rect">
            <a:avLst/>
          </a:prstGeom>
          <a:ln w="15875">
            <a:solidFill>
              <a:schemeClr val="tx1"/>
            </a:solidFill>
          </a:ln>
        </p:spPr>
      </p:pic>
    </p:spTree>
    <p:extLst>
      <p:ext uri="{BB962C8B-B14F-4D97-AF65-F5344CB8AC3E}">
        <p14:creationId xmlns:p14="http://schemas.microsoft.com/office/powerpoint/2010/main" val="2364338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Section 2 – Project Service Area Description</a:t>
            </a:r>
          </a:p>
        </p:txBody>
      </p:sp>
      <p:sp>
        <p:nvSpPr>
          <p:cNvPr id="3" name="Content Placeholder 2"/>
          <p:cNvSpPr>
            <a:spLocks noGrp="1"/>
          </p:cNvSpPr>
          <p:nvPr>
            <p:ph idx="1"/>
          </p:nvPr>
        </p:nvSpPr>
        <p:spPr>
          <a:xfrm>
            <a:off x="822960" y="1737361"/>
            <a:ext cx="4724400" cy="3901439"/>
          </a:xfrm>
        </p:spPr>
        <p:txBody>
          <a:bodyPr>
            <a:normAutofit fontScale="92500" lnSpcReduction="20000"/>
          </a:bodyPr>
          <a:lstStyle/>
          <a:p>
            <a:pPr marL="457200" indent="-457200">
              <a:buClrTx/>
              <a:buFont typeface="+mj-lt"/>
              <a:buAutoNum type="arabicPeriod"/>
            </a:pPr>
            <a:r>
              <a:rPr lang="en-US" b="1" dirty="0"/>
              <a:t>One of the most import sections</a:t>
            </a:r>
            <a:r>
              <a:rPr lang="en-US" dirty="0"/>
              <a:t>, Program Synopsis – statutory requirements (page 43)</a:t>
            </a:r>
          </a:p>
          <a:p>
            <a:pPr marL="457200" indent="-457200">
              <a:buClrTx/>
              <a:buFont typeface="+mj-lt"/>
              <a:buAutoNum type="arabicPeriod"/>
            </a:pPr>
            <a:r>
              <a:rPr lang="en-US" b="1" dirty="0"/>
              <a:t>Identify the area where the requested program will be operating.  </a:t>
            </a:r>
            <a:r>
              <a:rPr lang="en-US" dirty="0"/>
              <a:t>Check all areas that apply using the CATPA Map (based on Judicial Districts)</a:t>
            </a:r>
          </a:p>
          <a:p>
            <a:pPr marL="457200" indent="-457200">
              <a:buClrTx/>
              <a:buFont typeface="+mj-lt"/>
              <a:buAutoNum type="arabicPeriod"/>
            </a:pPr>
            <a:r>
              <a:rPr lang="en-US" b="1" dirty="0"/>
              <a:t>Identify the type of initiative that the project will address. </a:t>
            </a:r>
            <a:r>
              <a:rPr lang="en-US" dirty="0"/>
              <a:t> Consider that each initiative selected will require corresponding goals, objectives and measurements.</a:t>
            </a:r>
          </a:p>
          <a:p>
            <a:pPr marL="457200" indent="-457200">
              <a:buClrTx/>
              <a:buFont typeface="+mj-lt"/>
              <a:buAutoNum type="arabicPeriod"/>
            </a:pPr>
            <a:r>
              <a:rPr lang="en-US" b="1" dirty="0"/>
              <a:t>Compose a Problem Statement</a:t>
            </a:r>
          </a:p>
          <a:p>
            <a:pPr marL="461963" lvl="1" indent="0">
              <a:buClrTx/>
              <a:buNone/>
            </a:pPr>
            <a:r>
              <a:rPr lang="en-US" dirty="0"/>
              <a:t>Note:  This should be a </a:t>
            </a:r>
            <a:r>
              <a:rPr lang="en-US" u="sng" dirty="0"/>
              <a:t>STATEMENT</a:t>
            </a:r>
            <a:r>
              <a:rPr lang="en-US" dirty="0"/>
              <a:t> not a NARRATIVE</a:t>
            </a:r>
          </a:p>
        </p:txBody>
      </p:sp>
      <p:sp>
        <p:nvSpPr>
          <p:cNvPr id="4" name="TextBox 3">
            <a:hlinkClick r:id="rId3" action="ppaction://hlinkfile"/>
          </p:cNvPr>
          <p:cNvSpPr txBox="1"/>
          <p:nvPr/>
        </p:nvSpPr>
        <p:spPr>
          <a:xfrm>
            <a:off x="-17059" y="6019800"/>
            <a:ext cx="5043817" cy="307777"/>
          </a:xfrm>
          <a:prstGeom prst="rect">
            <a:avLst/>
          </a:prstGeom>
          <a:noFill/>
        </p:spPr>
        <p:txBody>
          <a:bodyPr wrap="none" rtlCol="0">
            <a:spAutoFit/>
          </a:bodyPr>
          <a:lstStyle/>
          <a:p>
            <a:r>
              <a:rPr lang="en-US" sz="1400" i="1" dirty="0">
                <a:solidFill>
                  <a:srgbClr val="FF0000"/>
                </a:solidFill>
              </a:rPr>
              <a:t>*Reference:  FY22 Grant Managers Guidance Manual - Page 11-12</a:t>
            </a:r>
          </a:p>
        </p:txBody>
      </p:sp>
      <p:pic>
        <p:nvPicPr>
          <p:cNvPr id="7" name="Picture 6"/>
          <p:cNvPicPr>
            <a:picLocks noChangeAspect="1"/>
          </p:cNvPicPr>
          <p:nvPr/>
        </p:nvPicPr>
        <p:blipFill>
          <a:blip r:embed="rId4"/>
          <a:stretch>
            <a:fillRect/>
          </a:stretch>
        </p:blipFill>
        <p:spPr>
          <a:xfrm>
            <a:off x="6019800" y="1937525"/>
            <a:ext cx="3048000" cy="4112293"/>
          </a:xfrm>
          <a:prstGeom prst="rect">
            <a:avLst/>
          </a:prstGeom>
          <a:ln>
            <a:solidFill>
              <a:schemeClr val="tx1"/>
            </a:solidFill>
          </a:ln>
        </p:spPr>
      </p:pic>
    </p:spTree>
    <p:extLst>
      <p:ext uri="{BB962C8B-B14F-4D97-AF65-F5344CB8AC3E}">
        <p14:creationId xmlns:p14="http://schemas.microsoft.com/office/powerpoint/2010/main" val="416487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381725"/>
            <a:ext cx="7543800" cy="1450757"/>
          </a:xfrm>
        </p:spPr>
        <p:txBody>
          <a:bodyPr>
            <a:normAutofit/>
          </a:bodyPr>
          <a:lstStyle/>
          <a:p>
            <a:r>
              <a:rPr lang="en-US" sz="3200" b="1" dirty="0"/>
              <a:t>Section 3 - Partnerships</a:t>
            </a:r>
          </a:p>
        </p:txBody>
      </p:sp>
      <p:sp>
        <p:nvSpPr>
          <p:cNvPr id="3" name="Content Placeholder 2"/>
          <p:cNvSpPr>
            <a:spLocks noGrp="1"/>
          </p:cNvSpPr>
          <p:nvPr>
            <p:ph idx="1"/>
          </p:nvPr>
        </p:nvSpPr>
        <p:spPr>
          <a:xfrm>
            <a:off x="822959" y="1845734"/>
            <a:ext cx="3520441" cy="4023360"/>
          </a:xfrm>
        </p:spPr>
        <p:txBody>
          <a:bodyPr/>
          <a:lstStyle/>
          <a:p>
            <a:r>
              <a:rPr lang="en-US" dirty="0"/>
              <a:t>Answer questions 1 &amp; 2</a:t>
            </a:r>
          </a:p>
          <a:p>
            <a:r>
              <a:rPr lang="en-US" dirty="0"/>
              <a:t>Use definitions of Partnership Representatives (GMGM Chapter 4 Page 12)</a:t>
            </a:r>
          </a:p>
          <a:p>
            <a:pPr lvl="1">
              <a:buClrTx/>
            </a:pPr>
            <a:r>
              <a:rPr lang="en-US" dirty="0"/>
              <a:t>Advisory Partners</a:t>
            </a:r>
          </a:p>
          <a:p>
            <a:pPr lvl="1">
              <a:buClrTx/>
            </a:pPr>
            <a:r>
              <a:rPr lang="en-US" dirty="0"/>
              <a:t>Expertise Partners</a:t>
            </a:r>
          </a:p>
          <a:p>
            <a:pPr lvl="1">
              <a:buClrTx/>
            </a:pPr>
            <a:r>
              <a:rPr lang="en-US" dirty="0"/>
              <a:t>Directing Partners</a:t>
            </a:r>
          </a:p>
          <a:p>
            <a:pPr lvl="1">
              <a:buClrTx/>
            </a:pPr>
            <a:r>
              <a:rPr lang="en-US" dirty="0"/>
              <a:t>Multi-Agency Partners</a:t>
            </a:r>
          </a:p>
        </p:txBody>
      </p:sp>
      <p:sp>
        <p:nvSpPr>
          <p:cNvPr id="4" name="TextBox 3">
            <a:hlinkClick r:id="rId3" action="ppaction://hlinkfile"/>
          </p:cNvPr>
          <p:cNvSpPr txBox="1"/>
          <p:nvPr/>
        </p:nvSpPr>
        <p:spPr>
          <a:xfrm>
            <a:off x="-17059" y="6019800"/>
            <a:ext cx="4806572" cy="307777"/>
          </a:xfrm>
          <a:prstGeom prst="rect">
            <a:avLst/>
          </a:prstGeom>
          <a:noFill/>
        </p:spPr>
        <p:txBody>
          <a:bodyPr wrap="none" rtlCol="0">
            <a:spAutoFit/>
          </a:bodyPr>
          <a:lstStyle/>
          <a:p>
            <a:r>
              <a:rPr lang="en-US" sz="1400" i="1" dirty="0">
                <a:solidFill>
                  <a:srgbClr val="FF0000"/>
                </a:solidFill>
              </a:rPr>
              <a:t>*Reference:  FY22 Grant Managers Guidance Manual - Page 12</a:t>
            </a:r>
          </a:p>
        </p:txBody>
      </p:sp>
      <p:pic>
        <p:nvPicPr>
          <p:cNvPr id="6" name="Picture 5"/>
          <p:cNvPicPr>
            <a:picLocks noChangeAspect="1"/>
          </p:cNvPicPr>
          <p:nvPr/>
        </p:nvPicPr>
        <p:blipFill>
          <a:blip r:embed="rId4"/>
          <a:stretch>
            <a:fillRect/>
          </a:stretch>
        </p:blipFill>
        <p:spPr>
          <a:xfrm>
            <a:off x="4518215" y="1997043"/>
            <a:ext cx="4625785" cy="3176588"/>
          </a:xfrm>
          <a:prstGeom prst="rect">
            <a:avLst/>
          </a:prstGeom>
          <a:ln>
            <a:solidFill>
              <a:schemeClr val="tx1"/>
            </a:solidFill>
          </a:ln>
        </p:spPr>
      </p:pic>
    </p:spTree>
    <p:extLst>
      <p:ext uri="{BB962C8B-B14F-4D97-AF65-F5344CB8AC3E}">
        <p14:creationId xmlns:p14="http://schemas.microsoft.com/office/powerpoint/2010/main" val="307505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600"/>
            <a:ext cx="7543800" cy="1540934"/>
          </a:xfrm>
        </p:spPr>
        <p:txBody>
          <a:bodyPr>
            <a:normAutofit/>
          </a:bodyPr>
          <a:lstStyle/>
          <a:p>
            <a:r>
              <a:rPr lang="en-US" sz="3600" b="1" dirty="0"/>
              <a:t>Section 4 – Financial Assurance Statements</a:t>
            </a:r>
          </a:p>
        </p:txBody>
      </p:sp>
      <p:sp>
        <p:nvSpPr>
          <p:cNvPr id="3" name="Content Placeholder 2"/>
          <p:cNvSpPr>
            <a:spLocks noGrp="1"/>
          </p:cNvSpPr>
          <p:nvPr>
            <p:ph idx="1"/>
          </p:nvPr>
        </p:nvSpPr>
        <p:spPr>
          <a:xfrm>
            <a:off x="822959" y="1981200"/>
            <a:ext cx="5044441" cy="4023360"/>
          </a:xfrm>
        </p:spPr>
        <p:txBody>
          <a:bodyPr/>
          <a:lstStyle/>
          <a:p>
            <a:r>
              <a:rPr lang="en-US" b="1" dirty="0"/>
              <a:t>It is </a:t>
            </a:r>
            <a:r>
              <a:rPr lang="en-US" b="1" dirty="0">
                <a:solidFill>
                  <a:srgbClr val="FF0000"/>
                </a:solidFill>
              </a:rPr>
              <a:t>required</a:t>
            </a:r>
            <a:r>
              <a:rPr lang="en-US" b="1" dirty="0"/>
              <a:t> to answer all 23 Statements. </a:t>
            </a:r>
          </a:p>
          <a:p>
            <a:r>
              <a:rPr lang="en-US" dirty="0"/>
              <a:t>All twenty (23) statements must be answered by selecting either “Agree” or “Not Applicable” in the dropdown selection box.</a:t>
            </a:r>
          </a:p>
        </p:txBody>
      </p:sp>
      <p:sp>
        <p:nvSpPr>
          <p:cNvPr id="4" name="TextBox 3">
            <a:hlinkClick r:id="rId3" action="ppaction://hlinkfile"/>
          </p:cNvPr>
          <p:cNvSpPr txBox="1"/>
          <p:nvPr/>
        </p:nvSpPr>
        <p:spPr>
          <a:xfrm>
            <a:off x="-17059" y="6019800"/>
            <a:ext cx="4806572" cy="307777"/>
          </a:xfrm>
          <a:prstGeom prst="rect">
            <a:avLst/>
          </a:prstGeom>
          <a:noFill/>
        </p:spPr>
        <p:txBody>
          <a:bodyPr wrap="none" rtlCol="0">
            <a:spAutoFit/>
          </a:bodyPr>
          <a:lstStyle/>
          <a:p>
            <a:r>
              <a:rPr lang="en-US" sz="1400" i="1" dirty="0">
                <a:solidFill>
                  <a:srgbClr val="FF0000"/>
                </a:solidFill>
              </a:rPr>
              <a:t>*Reference:  FY22 Grant Managers Guidance Manual - Page 13</a:t>
            </a:r>
          </a:p>
        </p:txBody>
      </p:sp>
      <p:pic>
        <p:nvPicPr>
          <p:cNvPr id="5" name="Picture 4"/>
          <p:cNvPicPr>
            <a:picLocks noChangeAspect="1"/>
          </p:cNvPicPr>
          <p:nvPr/>
        </p:nvPicPr>
        <p:blipFill>
          <a:blip r:embed="rId4"/>
          <a:stretch>
            <a:fillRect/>
          </a:stretch>
        </p:blipFill>
        <p:spPr>
          <a:xfrm>
            <a:off x="5867400" y="1828800"/>
            <a:ext cx="2997186" cy="4100512"/>
          </a:xfrm>
          <a:prstGeom prst="rect">
            <a:avLst/>
          </a:prstGeom>
          <a:ln>
            <a:solidFill>
              <a:schemeClr val="tx1"/>
            </a:solidFill>
          </a:ln>
        </p:spPr>
      </p:pic>
    </p:spTree>
    <p:extLst>
      <p:ext uri="{BB962C8B-B14F-4D97-AF65-F5344CB8AC3E}">
        <p14:creationId xmlns:p14="http://schemas.microsoft.com/office/powerpoint/2010/main" val="4291273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Section 5 – Programmatic Assurance Statements</a:t>
            </a:r>
          </a:p>
        </p:txBody>
      </p:sp>
      <p:sp>
        <p:nvSpPr>
          <p:cNvPr id="3" name="Content Placeholder 2"/>
          <p:cNvSpPr>
            <a:spLocks noGrp="1"/>
          </p:cNvSpPr>
          <p:nvPr>
            <p:ph idx="1"/>
          </p:nvPr>
        </p:nvSpPr>
        <p:spPr>
          <a:xfrm>
            <a:off x="822959" y="1845734"/>
            <a:ext cx="5044441" cy="4023360"/>
          </a:xfrm>
        </p:spPr>
        <p:txBody>
          <a:bodyPr/>
          <a:lstStyle/>
          <a:p>
            <a:r>
              <a:rPr lang="en-US" b="1" dirty="0"/>
              <a:t>It is </a:t>
            </a:r>
            <a:r>
              <a:rPr lang="en-US" b="1" dirty="0">
                <a:solidFill>
                  <a:srgbClr val="FF0000"/>
                </a:solidFill>
              </a:rPr>
              <a:t>required</a:t>
            </a:r>
            <a:r>
              <a:rPr lang="en-US" b="1" dirty="0"/>
              <a:t> to answer all 9 Statements. </a:t>
            </a:r>
          </a:p>
          <a:p>
            <a:r>
              <a:rPr lang="en-US" dirty="0"/>
              <a:t>All nine (9) statements must be answered by selecting either “Agree” or “Not Applicable” in the dropdown selection box.</a:t>
            </a:r>
          </a:p>
          <a:p>
            <a:r>
              <a:rPr lang="en-US" dirty="0"/>
              <a:t>If the Applicant is not selecting a particular initiative for funding purposes, then select “Not Applicable.”</a:t>
            </a:r>
          </a:p>
        </p:txBody>
      </p:sp>
      <p:sp>
        <p:nvSpPr>
          <p:cNvPr id="4" name="TextBox 3">
            <a:hlinkClick r:id="rId3" action="ppaction://hlinkfile"/>
          </p:cNvPr>
          <p:cNvSpPr txBox="1"/>
          <p:nvPr/>
        </p:nvSpPr>
        <p:spPr>
          <a:xfrm>
            <a:off x="-17059" y="6019800"/>
            <a:ext cx="4806572" cy="307777"/>
          </a:xfrm>
          <a:prstGeom prst="rect">
            <a:avLst/>
          </a:prstGeom>
          <a:noFill/>
        </p:spPr>
        <p:txBody>
          <a:bodyPr wrap="none" rtlCol="0">
            <a:spAutoFit/>
          </a:bodyPr>
          <a:lstStyle/>
          <a:p>
            <a:r>
              <a:rPr lang="en-US" sz="1400" i="1" dirty="0">
                <a:solidFill>
                  <a:srgbClr val="FF0000"/>
                </a:solidFill>
              </a:rPr>
              <a:t>*Reference:  FY22 Grant Managers Guidance Manual - Page 13</a:t>
            </a:r>
          </a:p>
        </p:txBody>
      </p:sp>
      <p:pic>
        <p:nvPicPr>
          <p:cNvPr id="5" name="Picture 4"/>
          <p:cNvPicPr>
            <a:picLocks noChangeAspect="1"/>
          </p:cNvPicPr>
          <p:nvPr/>
        </p:nvPicPr>
        <p:blipFill>
          <a:blip r:embed="rId4"/>
          <a:stretch>
            <a:fillRect/>
          </a:stretch>
        </p:blipFill>
        <p:spPr>
          <a:xfrm>
            <a:off x="6010678" y="1845734"/>
            <a:ext cx="2919010" cy="4023360"/>
          </a:xfrm>
          <a:prstGeom prst="rect">
            <a:avLst/>
          </a:prstGeom>
          <a:ln>
            <a:solidFill>
              <a:schemeClr val="tx1"/>
            </a:solidFill>
          </a:ln>
        </p:spPr>
      </p:pic>
    </p:spTree>
    <p:extLst>
      <p:ext uri="{BB962C8B-B14F-4D97-AF65-F5344CB8AC3E}">
        <p14:creationId xmlns:p14="http://schemas.microsoft.com/office/powerpoint/2010/main" val="320519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Agenda</a:t>
            </a:r>
          </a:p>
        </p:txBody>
      </p:sp>
      <p:graphicFrame>
        <p:nvGraphicFramePr>
          <p:cNvPr id="12" name="Table 11"/>
          <p:cNvGraphicFramePr>
            <a:graphicFrameLocks noGrp="1"/>
          </p:cNvGraphicFramePr>
          <p:nvPr>
            <p:extLst>
              <p:ext uri="{D42A27DB-BD31-4B8C-83A1-F6EECF244321}">
                <p14:modId xmlns:p14="http://schemas.microsoft.com/office/powerpoint/2010/main" val="1808458798"/>
              </p:ext>
            </p:extLst>
          </p:nvPr>
        </p:nvGraphicFramePr>
        <p:xfrm>
          <a:off x="798576" y="1981200"/>
          <a:ext cx="7568184" cy="2595880"/>
        </p:xfrm>
        <a:graphic>
          <a:graphicData uri="http://schemas.openxmlformats.org/drawingml/2006/table">
            <a:tbl>
              <a:tblPr firstRow="1" bandRow="1">
                <a:tableStyleId>{5C22544A-7EE6-4342-B048-85BDC9FD1C3A}</a:tableStyleId>
              </a:tblPr>
              <a:tblGrid>
                <a:gridCol w="2035841">
                  <a:extLst>
                    <a:ext uri="{9D8B030D-6E8A-4147-A177-3AD203B41FA5}">
                      <a16:colId xmlns:a16="http://schemas.microsoft.com/office/drawing/2014/main" val="2415054918"/>
                    </a:ext>
                  </a:extLst>
                </a:gridCol>
                <a:gridCol w="5532343">
                  <a:extLst>
                    <a:ext uri="{9D8B030D-6E8A-4147-A177-3AD203B41FA5}">
                      <a16:colId xmlns:a16="http://schemas.microsoft.com/office/drawing/2014/main" val="4109350226"/>
                    </a:ext>
                  </a:extLst>
                </a:gridCol>
              </a:tblGrid>
              <a:tr h="370840">
                <a:tc>
                  <a:txBody>
                    <a:bodyPr/>
                    <a:lstStyle/>
                    <a:p>
                      <a:r>
                        <a:rPr lang="en-US" b="1" dirty="0">
                          <a:solidFill>
                            <a:schemeClr val="tx1"/>
                          </a:solidFill>
                        </a:rPr>
                        <a:t>9:00 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1"/>
                          </a:solidFill>
                        </a:rPr>
                        <a:t>Welcome &amp; Introductions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2540834"/>
                  </a:ext>
                </a:extLst>
              </a:tr>
              <a:tr h="370840">
                <a:tc>
                  <a:txBody>
                    <a:bodyPr/>
                    <a:lstStyle/>
                    <a:p>
                      <a:r>
                        <a:rPr lang="en-US" b="1" dirty="0">
                          <a:solidFill>
                            <a:schemeClr val="tx1"/>
                          </a:solidFill>
                        </a:rPr>
                        <a:t>9:10 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1"/>
                          </a:solidFill>
                        </a:rPr>
                        <a:t>Goal</a:t>
                      </a:r>
                      <a:r>
                        <a:rPr lang="en-US" b="1" baseline="0" dirty="0">
                          <a:solidFill>
                            <a:schemeClr val="tx1"/>
                          </a:solidFill>
                        </a:rPr>
                        <a:t> of Grant Workshop/Handout Materials</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0268153"/>
                  </a:ext>
                </a:extLst>
              </a:tr>
              <a:tr h="370840">
                <a:tc>
                  <a:txBody>
                    <a:bodyPr/>
                    <a:lstStyle/>
                    <a:p>
                      <a:r>
                        <a:rPr lang="en-US" b="1" dirty="0">
                          <a:solidFill>
                            <a:schemeClr val="tx1"/>
                          </a:solidFill>
                        </a:rPr>
                        <a:t>9:20 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1"/>
                          </a:solidFill>
                        </a:rPr>
                        <a:t>FY22</a:t>
                      </a:r>
                      <a:r>
                        <a:rPr lang="en-US" b="1" baseline="0" dirty="0">
                          <a:solidFill>
                            <a:schemeClr val="tx1"/>
                          </a:solidFill>
                        </a:rPr>
                        <a:t> Grant Managers Guidance Manual</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5303499"/>
                  </a:ext>
                </a:extLst>
              </a:tr>
              <a:tr h="370840">
                <a:tc>
                  <a:txBody>
                    <a:bodyPr/>
                    <a:lstStyle/>
                    <a:p>
                      <a:r>
                        <a:rPr lang="en-US" b="1" dirty="0">
                          <a:solidFill>
                            <a:schemeClr val="tx1"/>
                          </a:solidFill>
                        </a:rPr>
                        <a:t>10:20</a:t>
                      </a:r>
                      <a:r>
                        <a:rPr lang="en-US" b="1" baseline="0" dirty="0">
                          <a:solidFill>
                            <a:schemeClr val="tx1"/>
                          </a:solidFill>
                        </a:rPr>
                        <a:t> AM</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1"/>
                          </a:solidFill>
                        </a:rPr>
                        <a:t>FY22 Application Review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6285045"/>
                  </a:ext>
                </a:extLst>
              </a:tr>
              <a:tr h="370840">
                <a:tc>
                  <a:txBody>
                    <a:bodyPr/>
                    <a:lstStyle/>
                    <a:p>
                      <a:r>
                        <a:rPr lang="en-US" b="1" dirty="0">
                          <a:solidFill>
                            <a:schemeClr val="tx1"/>
                          </a:solidFill>
                        </a:rPr>
                        <a:t>11:20 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1"/>
                          </a:solidFill>
                        </a:rPr>
                        <a:t>Reporting Forms Review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180126"/>
                  </a:ext>
                </a:extLst>
              </a:tr>
              <a:tr h="370840">
                <a:tc>
                  <a:txBody>
                    <a:bodyPr/>
                    <a:lstStyle/>
                    <a:p>
                      <a:r>
                        <a:rPr lang="en-US" b="1" dirty="0">
                          <a:solidFill>
                            <a:schemeClr val="tx1"/>
                          </a:solidFill>
                        </a:rPr>
                        <a:t>11:40 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1"/>
                          </a:solidFill>
                        </a:rPr>
                        <a:t>ALPR Requirements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4657678"/>
                  </a:ext>
                </a:extLst>
              </a:tr>
              <a:tr h="370840">
                <a:tc>
                  <a:txBody>
                    <a:bodyPr/>
                    <a:lstStyle/>
                    <a:p>
                      <a:r>
                        <a:rPr lang="en-US" b="1" dirty="0">
                          <a:solidFill>
                            <a:schemeClr val="tx1"/>
                          </a:solidFill>
                        </a:rPr>
                        <a:t>11:45 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1"/>
                          </a:solidFill>
                        </a:rPr>
                        <a:t>Questions</a:t>
                      </a:r>
                      <a:r>
                        <a:rPr lang="en-US" b="1" baseline="0" dirty="0">
                          <a:solidFill>
                            <a:schemeClr val="tx1"/>
                          </a:solidFill>
                        </a:rPr>
                        <a:t> &amp; Answers/Group Discussion</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3226390"/>
                  </a:ext>
                </a:extLst>
              </a:tr>
            </a:tbl>
          </a:graphicData>
        </a:graphic>
      </p:graphicFrame>
    </p:spTree>
    <p:extLst>
      <p:ext uri="{BB962C8B-B14F-4D97-AF65-F5344CB8AC3E}">
        <p14:creationId xmlns:p14="http://schemas.microsoft.com/office/powerpoint/2010/main" val="2979804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Section 6 – Initiative, Goals &amp; Measurements</a:t>
            </a:r>
          </a:p>
        </p:txBody>
      </p:sp>
      <p:sp>
        <p:nvSpPr>
          <p:cNvPr id="3" name="Content Placeholder 2"/>
          <p:cNvSpPr>
            <a:spLocks noGrp="1"/>
          </p:cNvSpPr>
          <p:nvPr>
            <p:ph idx="1"/>
          </p:nvPr>
        </p:nvSpPr>
        <p:spPr/>
        <p:txBody>
          <a:bodyPr>
            <a:normAutofit fontScale="85000" lnSpcReduction="20000"/>
          </a:bodyPr>
          <a:lstStyle/>
          <a:p>
            <a:r>
              <a:rPr lang="en-US" b="1" dirty="0"/>
              <a:t>Initiatives corresponding to those selected in  Section 2 are </a:t>
            </a:r>
            <a:r>
              <a:rPr lang="en-US" b="1" dirty="0">
                <a:solidFill>
                  <a:srgbClr val="FF0000"/>
                </a:solidFill>
              </a:rPr>
              <a:t>required</a:t>
            </a:r>
          </a:p>
          <a:p>
            <a:r>
              <a:rPr lang="en-US" dirty="0"/>
              <a:t>You are not limited to one initiative and are encouraged to select all initiatives that meet the project’s abilities, skills and knowledge. </a:t>
            </a:r>
          </a:p>
          <a:p>
            <a:r>
              <a:rPr lang="en-US" dirty="0"/>
              <a:t>If a particular initiative is not selected, leave the page blank. </a:t>
            </a:r>
          </a:p>
          <a:p>
            <a:r>
              <a:rPr lang="en-US" dirty="0"/>
              <a:t>For each </a:t>
            </a:r>
            <a:r>
              <a:rPr lang="en-US" u="sng" dirty="0"/>
              <a:t>selected</a:t>
            </a:r>
            <a:r>
              <a:rPr lang="en-US" dirty="0"/>
              <a:t> initiative, the following must be identified and completed:</a:t>
            </a:r>
          </a:p>
          <a:p>
            <a:pPr lvl="1"/>
            <a:r>
              <a:rPr lang="en-US" dirty="0"/>
              <a:t>Goal(s). A </a:t>
            </a:r>
            <a:r>
              <a:rPr lang="en-US" dirty="0">
                <a:solidFill>
                  <a:srgbClr val="FF0000"/>
                </a:solidFill>
              </a:rPr>
              <a:t>minimum</a:t>
            </a:r>
            <a:r>
              <a:rPr lang="en-US" dirty="0"/>
              <a:t> of one (1) of the listed goals must be checked.</a:t>
            </a:r>
          </a:p>
          <a:p>
            <a:pPr lvl="1"/>
            <a:r>
              <a:rPr lang="en-US" dirty="0"/>
              <a:t>Objective(s). A </a:t>
            </a:r>
            <a:r>
              <a:rPr lang="en-US" dirty="0">
                <a:solidFill>
                  <a:srgbClr val="FF0000"/>
                </a:solidFill>
              </a:rPr>
              <a:t>minimum</a:t>
            </a:r>
            <a:r>
              <a:rPr lang="en-US" dirty="0"/>
              <a:t> of one (1) objective must be established for each selected goal.</a:t>
            </a:r>
          </a:p>
          <a:p>
            <a:pPr lvl="1"/>
            <a:r>
              <a:rPr lang="en-US" dirty="0"/>
              <a:t>Performance Measurement(s).  A </a:t>
            </a:r>
            <a:r>
              <a:rPr lang="en-US" dirty="0">
                <a:solidFill>
                  <a:srgbClr val="FF0000"/>
                </a:solidFill>
              </a:rPr>
              <a:t>minimum</a:t>
            </a:r>
            <a:r>
              <a:rPr lang="en-US" dirty="0"/>
              <a:t> of one (1) measurement must be established for each stated objective.</a:t>
            </a:r>
          </a:p>
          <a:p>
            <a:r>
              <a:rPr lang="en-US" dirty="0"/>
              <a:t>Objectives must meet the S.M.A.R.T. +C Model – See Appendix B</a:t>
            </a:r>
          </a:p>
          <a:p>
            <a:r>
              <a:rPr lang="en-US" dirty="0"/>
              <a:t>Objectives must be related to the selected goal(s) and may be either qualitative or quantitative performance objectives. </a:t>
            </a:r>
          </a:p>
          <a:p>
            <a:r>
              <a:rPr lang="en-US" dirty="0"/>
              <a:t>Stated objectives must be addressed and reported during the Semi-Annual and Annual Reporting.</a:t>
            </a:r>
          </a:p>
        </p:txBody>
      </p:sp>
      <p:sp>
        <p:nvSpPr>
          <p:cNvPr id="4" name="TextBox 3">
            <a:hlinkClick r:id="rId3" action="ppaction://hlinkfile"/>
          </p:cNvPr>
          <p:cNvSpPr txBox="1"/>
          <p:nvPr/>
        </p:nvSpPr>
        <p:spPr>
          <a:xfrm>
            <a:off x="-17059" y="6019800"/>
            <a:ext cx="5834098" cy="307777"/>
          </a:xfrm>
          <a:prstGeom prst="rect">
            <a:avLst/>
          </a:prstGeom>
          <a:noFill/>
        </p:spPr>
        <p:txBody>
          <a:bodyPr wrap="none" rtlCol="0">
            <a:spAutoFit/>
          </a:bodyPr>
          <a:lstStyle/>
          <a:p>
            <a:r>
              <a:rPr lang="en-US" sz="1400" i="1" dirty="0">
                <a:solidFill>
                  <a:srgbClr val="FF0000"/>
                </a:solidFill>
              </a:rPr>
              <a:t>*Reference:  FY22 Grant Managers Guidance Manual - Page 13 &amp; Appendix B</a:t>
            </a:r>
          </a:p>
        </p:txBody>
      </p:sp>
    </p:spTree>
    <p:extLst>
      <p:ext uri="{BB962C8B-B14F-4D97-AF65-F5344CB8AC3E}">
        <p14:creationId xmlns:p14="http://schemas.microsoft.com/office/powerpoint/2010/main" val="1141980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Section 7 – Project Narrative</a:t>
            </a:r>
          </a:p>
        </p:txBody>
      </p:sp>
      <p:sp>
        <p:nvSpPr>
          <p:cNvPr id="3" name="Content Placeholder 2"/>
          <p:cNvSpPr>
            <a:spLocks noGrp="1"/>
          </p:cNvSpPr>
          <p:nvPr>
            <p:ph idx="1"/>
          </p:nvPr>
        </p:nvSpPr>
        <p:spPr>
          <a:xfrm>
            <a:off x="822959" y="1845734"/>
            <a:ext cx="4968241" cy="4023360"/>
          </a:xfrm>
        </p:spPr>
        <p:txBody>
          <a:bodyPr>
            <a:normAutofit lnSpcReduction="10000"/>
          </a:bodyPr>
          <a:lstStyle/>
          <a:p>
            <a:r>
              <a:rPr lang="en-US" b="1" dirty="0"/>
              <a:t>Second most important section</a:t>
            </a:r>
            <a:r>
              <a:rPr lang="en-US" dirty="0"/>
              <a:t> of the Application for the Board’s consideration of funding.</a:t>
            </a:r>
          </a:p>
          <a:p>
            <a:r>
              <a:rPr lang="en-US" dirty="0"/>
              <a:t>Applicants are urged to consider the following framework for composing the Narrative:</a:t>
            </a:r>
          </a:p>
          <a:p>
            <a:pPr lvl="1">
              <a:buClrTx/>
            </a:pPr>
            <a:r>
              <a:rPr lang="en-US" dirty="0"/>
              <a:t>Review </a:t>
            </a:r>
            <a:r>
              <a:rPr lang="en-US" b="1" dirty="0"/>
              <a:t>Definitions</a:t>
            </a:r>
            <a:r>
              <a:rPr lang="en-US" dirty="0"/>
              <a:t> of terms in Chapter 8 (Pages 33-42).</a:t>
            </a:r>
          </a:p>
          <a:p>
            <a:pPr lvl="1">
              <a:buClrTx/>
            </a:pPr>
            <a:r>
              <a:rPr lang="en-US" dirty="0"/>
              <a:t>Project Synopsis: “How the project will address the problem statement” </a:t>
            </a:r>
          </a:p>
          <a:p>
            <a:pPr lvl="1">
              <a:buClrTx/>
            </a:pPr>
            <a:r>
              <a:rPr lang="en-US" dirty="0"/>
              <a:t>Project Detail Description: “Who, What, When, Why and How”</a:t>
            </a:r>
          </a:p>
          <a:p>
            <a:pPr lvl="2">
              <a:buClrTx/>
            </a:pPr>
            <a:r>
              <a:rPr lang="en-US" dirty="0"/>
              <a:t>Technical Capacity</a:t>
            </a:r>
          </a:p>
          <a:p>
            <a:pPr lvl="2">
              <a:buClrTx/>
            </a:pPr>
            <a:r>
              <a:rPr lang="en-US" dirty="0"/>
              <a:t>Management Capacity</a:t>
            </a:r>
          </a:p>
          <a:p>
            <a:pPr lvl="2">
              <a:buClrTx/>
            </a:pPr>
            <a:r>
              <a:rPr lang="en-US" u="sng" dirty="0">
                <a:solidFill>
                  <a:srgbClr val="FF0000"/>
                </a:solidFill>
              </a:rPr>
              <a:t>Do NOT include any accomplishments of Past Performance</a:t>
            </a:r>
          </a:p>
        </p:txBody>
      </p:sp>
      <p:sp>
        <p:nvSpPr>
          <p:cNvPr id="4" name="TextBox 3">
            <a:hlinkClick r:id="rId3" action="ppaction://hlinkfile"/>
          </p:cNvPr>
          <p:cNvSpPr txBox="1"/>
          <p:nvPr/>
        </p:nvSpPr>
        <p:spPr>
          <a:xfrm>
            <a:off x="-17059" y="6019800"/>
            <a:ext cx="5874685" cy="307777"/>
          </a:xfrm>
          <a:prstGeom prst="rect">
            <a:avLst/>
          </a:prstGeom>
          <a:noFill/>
        </p:spPr>
        <p:txBody>
          <a:bodyPr wrap="none" rtlCol="0">
            <a:spAutoFit/>
          </a:bodyPr>
          <a:lstStyle/>
          <a:p>
            <a:r>
              <a:rPr lang="en-US" sz="1400" i="1" dirty="0">
                <a:solidFill>
                  <a:srgbClr val="FF0000"/>
                </a:solidFill>
              </a:rPr>
              <a:t>*Reference:  FY22 Grant Managers Guidance Manual - Page 13 and Chapter 8</a:t>
            </a:r>
          </a:p>
        </p:txBody>
      </p:sp>
      <p:pic>
        <p:nvPicPr>
          <p:cNvPr id="6" name="Picture 5"/>
          <p:cNvPicPr>
            <a:picLocks noChangeAspect="1"/>
          </p:cNvPicPr>
          <p:nvPr/>
        </p:nvPicPr>
        <p:blipFill>
          <a:blip r:embed="rId4"/>
          <a:stretch>
            <a:fillRect/>
          </a:stretch>
        </p:blipFill>
        <p:spPr>
          <a:xfrm>
            <a:off x="5943600" y="1854518"/>
            <a:ext cx="3022672" cy="4048125"/>
          </a:xfrm>
          <a:prstGeom prst="rect">
            <a:avLst/>
          </a:prstGeom>
          <a:ln>
            <a:solidFill>
              <a:schemeClr val="tx1"/>
            </a:solidFill>
          </a:ln>
        </p:spPr>
      </p:pic>
    </p:spTree>
    <p:extLst>
      <p:ext uri="{BB962C8B-B14F-4D97-AF65-F5344CB8AC3E}">
        <p14:creationId xmlns:p14="http://schemas.microsoft.com/office/powerpoint/2010/main" val="1509666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Section 7 - Project Narrative (continued)</a:t>
            </a:r>
          </a:p>
        </p:txBody>
      </p:sp>
      <p:sp>
        <p:nvSpPr>
          <p:cNvPr id="4" name="Text Placeholder 3"/>
          <p:cNvSpPr>
            <a:spLocks noGrp="1"/>
          </p:cNvSpPr>
          <p:nvPr>
            <p:ph type="body" idx="1"/>
          </p:nvPr>
        </p:nvSpPr>
        <p:spPr>
          <a:xfrm>
            <a:off x="762000" y="1846052"/>
            <a:ext cx="3703320" cy="736282"/>
          </a:xfrm>
        </p:spPr>
        <p:txBody>
          <a:bodyPr>
            <a:normAutofit/>
          </a:bodyPr>
          <a:lstStyle/>
          <a:p>
            <a:pPr algn="ctr"/>
            <a:r>
              <a:rPr lang="en-US" sz="2600" dirty="0"/>
              <a:t>Technical Capacity</a:t>
            </a:r>
          </a:p>
        </p:txBody>
      </p:sp>
      <p:sp>
        <p:nvSpPr>
          <p:cNvPr id="5" name="Content Placeholder 4"/>
          <p:cNvSpPr>
            <a:spLocks noGrp="1"/>
          </p:cNvSpPr>
          <p:nvPr>
            <p:ph sz="half" idx="2"/>
          </p:nvPr>
        </p:nvSpPr>
        <p:spPr>
          <a:xfrm>
            <a:off x="868680" y="2362200"/>
            <a:ext cx="3703320" cy="3286760"/>
          </a:xfrm>
        </p:spPr>
        <p:txBody>
          <a:bodyPr>
            <a:normAutofit fontScale="92500"/>
          </a:bodyPr>
          <a:lstStyle/>
          <a:p>
            <a:pPr marL="230188" indent="-230188">
              <a:buClrTx/>
              <a:buFont typeface="Wingdings" panose="05000000000000000000" pitchFamily="2" charset="2"/>
              <a:buChar char="Ø"/>
            </a:pPr>
            <a:r>
              <a:rPr lang="en-US" sz="1800" dirty="0"/>
              <a:t>Value</a:t>
            </a:r>
          </a:p>
          <a:p>
            <a:pPr marL="230188" indent="-230188">
              <a:buClrTx/>
              <a:buFont typeface="Wingdings" panose="05000000000000000000" pitchFamily="2" charset="2"/>
              <a:buChar char="Ø"/>
            </a:pPr>
            <a:r>
              <a:rPr lang="en-US" sz="1800" dirty="0"/>
              <a:t>Multiagency Effort</a:t>
            </a:r>
          </a:p>
          <a:p>
            <a:pPr marL="230188" indent="-230188">
              <a:buClrTx/>
              <a:buFont typeface="Wingdings" panose="05000000000000000000" pitchFamily="2" charset="2"/>
              <a:buChar char="Ø"/>
            </a:pPr>
            <a:r>
              <a:rPr lang="en-US" sz="1800" dirty="0"/>
              <a:t>Reasonableness of Success</a:t>
            </a:r>
          </a:p>
          <a:p>
            <a:pPr marL="230188" indent="-230188">
              <a:buClrTx/>
              <a:buFont typeface="Wingdings" panose="05000000000000000000" pitchFamily="2" charset="2"/>
              <a:buChar char="Ø"/>
            </a:pPr>
            <a:r>
              <a:rPr lang="en-US" sz="1800" dirty="0"/>
              <a:t>Project Plan</a:t>
            </a:r>
          </a:p>
          <a:p>
            <a:pPr marL="230188" indent="-230188">
              <a:buClrTx/>
              <a:buFont typeface="Wingdings" panose="05000000000000000000" pitchFamily="2" charset="2"/>
              <a:buChar char="Ø"/>
            </a:pPr>
            <a:r>
              <a:rPr lang="en-US" sz="1800" dirty="0"/>
              <a:t>Timeline</a:t>
            </a:r>
          </a:p>
          <a:p>
            <a:pPr marL="230188" indent="-230188">
              <a:buClrTx/>
              <a:buFont typeface="Wingdings" panose="05000000000000000000" pitchFamily="2" charset="2"/>
              <a:buChar char="Ø"/>
            </a:pPr>
            <a:r>
              <a:rPr lang="en-US" sz="1800" dirty="0"/>
              <a:t>Continuation of Existing Project</a:t>
            </a:r>
          </a:p>
          <a:p>
            <a:pPr marL="230188" indent="-230188">
              <a:buClrTx/>
              <a:buFont typeface="Wingdings" panose="05000000000000000000" pitchFamily="2" charset="2"/>
              <a:buChar char="Ø"/>
            </a:pPr>
            <a:r>
              <a:rPr lang="en-US" sz="1800" dirty="0"/>
              <a:t>Expansion of Existing Project</a:t>
            </a:r>
          </a:p>
          <a:p>
            <a:pPr marL="230188" indent="-230188">
              <a:buClrTx/>
              <a:buFont typeface="Wingdings" panose="05000000000000000000" pitchFamily="2" charset="2"/>
              <a:buChar char="Ø"/>
            </a:pPr>
            <a:r>
              <a:rPr lang="en-US" sz="1800" dirty="0"/>
              <a:t>Impact of Funding Reduction or Denial</a:t>
            </a:r>
          </a:p>
        </p:txBody>
      </p:sp>
      <p:sp>
        <p:nvSpPr>
          <p:cNvPr id="6" name="Text Placeholder 5"/>
          <p:cNvSpPr>
            <a:spLocks noGrp="1"/>
          </p:cNvSpPr>
          <p:nvPr>
            <p:ph type="body" sz="quarter" idx="3"/>
          </p:nvPr>
        </p:nvSpPr>
        <p:spPr/>
        <p:txBody>
          <a:bodyPr>
            <a:noAutofit/>
          </a:bodyPr>
          <a:lstStyle/>
          <a:p>
            <a:pPr algn="ctr"/>
            <a:r>
              <a:rPr lang="en-US" sz="2400" dirty="0"/>
              <a:t>Management Capacity</a:t>
            </a:r>
          </a:p>
        </p:txBody>
      </p:sp>
      <p:sp>
        <p:nvSpPr>
          <p:cNvPr id="7" name="Content Placeholder 6"/>
          <p:cNvSpPr>
            <a:spLocks noGrp="1"/>
          </p:cNvSpPr>
          <p:nvPr>
            <p:ph sz="quarter" idx="4"/>
          </p:nvPr>
        </p:nvSpPr>
        <p:spPr>
          <a:xfrm>
            <a:off x="4606405" y="2362200"/>
            <a:ext cx="3703320" cy="3286760"/>
          </a:xfrm>
        </p:spPr>
        <p:txBody>
          <a:bodyPr>
            <a:normAutofit fontScale="92500"/>
          </a:bodyPr>
          <a:lstStyle/>
          <a:p>
            <a:pPr marL="230188" indent="-230188">
              <a:buClrTx/>
              <a:buFont typeface="Wingdings" panose="05000000000000000000" pitchFamily="2" charset="2"/>
              <a:buChar char="Ø"/>
            </a:pPr>
            <a:r>
              <a:rPr lang="en-US" sz="1800" dirty="0"/>
              <a:t>Operational Management</a:t>
            </a:r>
          </a:p>
          <a:p>
            <a:pPr lvl="1">
              <a:buClrTx/>
              <a:buFont typeface="Wingdings" panose="05000000000000000000" pitchFamily="2" charset="2"/>
              <a:buChar char="Ø"/>
            </a:pPr>
            <a:r>
              <a:rPr lang="en-US" sz="1400" dirty="0"/>
              <a:t>Personnel allocation</a:t>
            </a:r>
          </a:p>
          <a:p>
            <a:pPr lvl="1">
              <a:buClrTx/>
              <a:buFont typeface="Wingdings" panose="05000000000000000000" pitchFamily="2" charset="2"/>
              <a:buChar char="Ø"/>
            </a:pPr>
            <a:r>
              <a:rPr lang="en-US" sz="1400" dirty="0"/>
              <a:t>Personnel supervision</a:t>
            </a:r>
          </a:p>
          <a:p>
            <a:pPr lvl="1">
              <a:buClrTx/>
              <a:buFont typeface="Wingdings" panose="05000000000000000000" pitchFamily="2" charset="2"/>
              <a:buChar char="Ø"/>
            </a:pPr>
            <a:r>
              <a:rPr lang="en-US" sz="1400" dirty="0"/>
              <a:t>Protocols, Policies, Procedures</a:t>
            </a:r>
          </a:p>
          <a:p>
            <a:pPr lvl="1">
              <a:buClrTx/>
              <a:buFont typeface="Wingdings" panose="05000000000000000000" pitchFamily="2" charset="2"/>
              <a:buChar char="Ø"/>
            </a:pPr>
            <a:r>
              <a:rPr lang="en-US" sz="1400" dirty="0"/>
              <a:t>Roles &amp; Responsibilities</a:t>
            </a:r>
          </a:p>
          <a:p>
            <a:pPr marL="230188" indent="-230188">
              <a:buClrTx/>
              <a:buFont typeface="Wingdings" panose="05000000000000000000" pitchFamily="2" charset="2"/>
              <a:buChar char="Ø"/>
            </a:pPr>
            <a:r>
              <a:rPr lang="en-US" sz="1800" dirty="0"/>
              <a:t>Financial Management</a:t>
            </a:r>
          </a:p>
          <a:p>
            <a:pPr lvl="1">
              <a:buClrTx/>
              <a:buFont typeface="Wingdings" panose="05000000000000000000" pitchFamily="2" charset="2"/>
              <a:buChar char="Ø"/>
            </a:pPr>
            <a:r>
              <a:rPr lang="en-US" sz="1400" dirty="0"/>
              <a:t>Grant Administration</a:t>
            </a:r>
          </a:p>
          <a:p>
            <a:endParaRPr lang="en-US" sz="1800" dirty="0"/>
          </a:p>
        </p:txBody>
      </p:sp>
      <p:sp>
        <p:nvSpPr>
          <p:cNvPr id="8" name="TextBox 7">
            <a:hlinkClick r:id="rId3" action="ppaction://hlinkfile"/>
          </p:cNvPr>
          <p:cNvSpPr txBox="1"/>
          <p:nvPr/>
        </p:nvSpPr>
        <p:spPr>
          <a:xfrm>
            <a:off x="-17059" y="6019800"/>
            <a:ext cx="6370014" cy="307777"/>
          </a:xfrm>
          <a:prstGeom prst="rect">
            <a:avLst/>
          </a:prstGeom>
          <a:noFill/>
        </p:spPr>
        <p:txBody>
          <a:bodyPr wrap="none" rtlCol="0">
            <a:spAutoFit/>
          </a:bodyPr>
          <a:lstStyle/>
          <a:p>
            <a:r>
              <a:rPr lang="en-US" sz="1400" i="1" dirty="0">
                <a:solidFill>
                  <a:srgbClr val="FF0000"/>
                </a:solidFill>
              </a:rPr>
              <a:t>*Reference:  FY22 Grant Managers Guidance Manual -  Pages 13 &amp;14, and Chapter 9 </a:t>
            </a:r>
          </a:p>
        </p:txBody>
      </p:sp>
    </p:spTree>
    <p:extLst>
      <p:ext uri="{BB962C8B-B14F-4D97-AF65-F5344CB8AC3E}">
        <p14:creationId xmlns:p14="http://schemas.microsoft.com/office/powerpoint/2010/main" val="1605306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 Word About Funding Priorities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Funding Priorities should be addressed in the Narrative </a:t>
            </a:r>
            <a:r>
              <a:rPr lang="en-US" b="1" u="sng" dirty="0"/>
              <a:t>and</a:t>
            </a:r>
            <a:r>
              <a:rPr lang="en-US" dirty="0"/>
              <a:t> also identified in the Budget Worksheets.</a:t>
            </a:r>
          </a:p>
          <a:p>
            <a:pPr marL="0" indent="0">
              <a:buNone/>
            </a:pPr>
            <a:r>
              <a:rPr lang="en-US" dirty="0"/>
              <a:t>To clarify, priorities are described as:</a:t>
            </a:r>
          </a:p>
          <a:p>
            <a:pPr marL="230188" indent="-230188">
              <a:buClrTx/>
              <a:buFont typeface="Wingdings" panose="05000000000000000000" pitchFamily="2" charset="2"/>
              <a:buChar char="Ø"/>
            </a:pPr>
            <a:r>
              <a:rPr lang="en-US" b="1" dirty="0"/>
              <a:t>Critical Funding </a:t>
            </a:r>
            <a:r>
              <a:rPr lang="en-US" dirty="0"/>
              <a:t>- These are funds that support the essential components of the project and, </a:t>
            </a:r>
            <a:r>
              <a:rPr lang="en-US" u="sng" dirty="0"/>
              <a:t>without the funding, the project would fail to meet the goal(s)</a:t>
            </a:r>
            <a:r>
              <a:rPr lang="en-US" dirty="0"/>
              <a:t> identified in the application.</a:t>
            </a:r>
          </a:p>
          <a:p>
            <a:pPr marL="230188" indent="-230188">
              <a:buClrTx/>
              <a:buFont typeface="Wingdings" panose="05000000000000000000" pitchFamily="2" charset="2"/>
              <a:buChar char="Ø"/>
            </a:pPr>
            <a:r>
              <a:rPr lang="en-US" b="1" dirty="0"/>
              <a:t>Essential Funding </a:t>
            </a:r>
            <a:r>
              <a:rPr lang="en-US" dirty="0"/>
              <a:t>- In order </a:t>
            </a:r>
            <a:r>
              <a:rPr lang="en-US" u="sng" dirty="0"/>
              <a:t>to maintain the status quo</a:t>
            </a:r>
            <a:r>
              <a:rPr lang="en-US" dirty="0"/>
              <a:t>, these funds allow an ability to continue the project without hindrance, or reduction efforts. These funds typically include items that provide sustenance and support to critical funding resources.</a:t>
            </a:r>
          </a:p>
          <a:p>
            <a:pPr marL="230188" indent="-230188">
              <a:buClrTx/>
              <a:buFont typeface="Wingdings" panose="05000000000000000000" pitchFamily="2" charset="2"/>
              <a:buChar char="Ø"/>
            </a:pPr>
            <a:r>
              <a:rPr lang="en-US" b="1" dirty="0"/>
              <a:t>Supplemental Funding </a:t>
            </a:r>
            <a:r>
              <a:rPr lang="en-US" dirty="0"/>
              <a:t>- Supplemental funds provide the ability </a:t>
            </a:r>
            <a:r>
              <a:rPr lang="en-US" u="sng" dirty="0"/>
              <a:t>to enhance, elevate, enrich, expand or otherwise augment </a:t>
            </a:r>
            <a:r>
              <a:rPr lang="en-US" dirty="0"/>
              <a:t>the project’s effectiveness and/or efficiency.</a:t>
            </a:r>
          </a:p>
        </p:txBody>
      </p:sp>
      <p:sp>
        <p:nvSpPr>
          <p:cNvPr id="4" name="TextBox 3">
            <a:hlinkClick r:id="rId3" action="ppaction://hlinkfile"/>
          </p:cNvPr>
          <p:cNvSpPr txBox="1"/>
          <p:nvPr/>
        </p:nvSpPr>
        <p:spPr>
          <a:xfrm>
            <a:off x="-17059" y="6019800"/>
            <a:ext cx="5605958" cy="307777"/>
          </a:xfrm>
          <a:prstGeom prst="rect">
            <a:avLst/>
          </a:prstGeom>
          <a:noFill/>
        </p:spPr>
        <p:txBody>
          <a:bodyPr wrap="none" rtlCol="0">
            <a:spAutoFit/>
          </a:bodyPr>
          <a:lstStyle/>
          <a:p>
            <a:r>
              <a:rPr lang="en-US" sz="1400" i="1" dirty="0">
                <a:solidFill>
                  <a:srgbClr val="FF0000"/>
                </a:solidFill>
              </a:rPr>
              <a:t>*Reference:  FY22 Grant Managers Guidance Manual - Chapter 9 – page 48</a:t>
            </a:r>
          </a:p>
        </p:txBody>
      </p:sp>
    </p:spTree>
    <p:extLst>
      <p:ext uri="{BB962C8B-B14F-4D97-AF65-F5344CB8AC3E}">
        <p14:creationId xmlns:p14="http://schemas.microsoft.com/office/powerpoint/2010/main" val="275252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Section 8 – The Program Budget</a:t>
            </a:r>
          </a:p>
        </p:txBody>
      </p:sp>
      <p:sp>
        <p:nvSpPr>
          <p:cNvPr id="7" name="Content Placeholder 6"/>
          <p:cNvSpPr>
            <a:spLocks noGrp="1"/>
          </p:cNvSpPr>
          <p:nvPr>
            <p:ph idx="1"/>
          </p:nvPr>
        </p:nvSpPr>
        <p:spPr/>
        <p:txBody>
          <a:bodyPr>
            <a:normAutofit/>
          </a:bodyPr>
          <a:lstStyle/>
          <a:p>
            <a:pPr marL="230188" indent="-230188">
              <a:buClrTx/>
              <a:buFont typeface="Wingdings" panose="05000000000000000000" pitchFamily="2" charset="2"/>
              <a:buChar char="Ø"/>
            </a:pPr>
            <a:r>
              <a:rPr lang="en-US" dirty="0"/>
              <a:t>Many applicants find this the most challenging</a:t>
            </a:r>
          </a:p>
          <a:p>
            <a:pPr marL="230188" indent="-230188">
              <a:buClrTx/>
              <a:buFont typeface="Wingdings" panose="05000000000000000000" pitchFamily="2" charset="2"/>
              <a:buChar char="Ø"/>
            </a:pPr>
            <a:r>
              <a:rPr lang="en-US" dirty="0"/>
              <a:t>Sufficient detail is needed to demonstrate and illustrate financial stewardship of the CATPA Cash Fund.</a:t>
            </a:r>
          </a:p>
          <a:p>
            <a:pPr marL="230188" indent="-230188">
              <a:buClrTx/>
              <a:buFont typeface="Wingdings" panose="05000000000000000000" pitchFamily="2" charset="2"/>
              <a:buChar char="Ø"/>
            </a:pPr>
            <a:r>
              <a:rPr lang="en-US" dirty="0"/>
              <a:t>Attaching Spreadsheets or other supporting documents are permitted to assist the CATPA Office and Board in understanding how calculations were derived.</a:t>
            </a:r>
          </a:p>
          <a:p>
            <a:pPr marL="230188" lvl="1" indent="-230188">
              <a:buClrTx/>
              <a:buFont typeface="Wingdings" panose="05000000000000000000" pitchFamily="2" charset="2"/>
              <a:buChar char="Ø"/>
            </a:pPr>
            <a:r>
              <a:rPr lang="en-US" dirty="0"/>
              <a:t>The CATPA Office performs Budgetary Analysis of all applications for review and briefing to the Board.  In the event the CATPA Office requests additional documentation, it is to your benefit to provide the information in a timely manner.</a:t>
            </a:r>
          </a:p>
          <a:p>
            <a:pPr marL="230188" indent="-230188">
              <a:buClrTx/>
              <a:buFont typeface="Wingdings" panose="05000000000000000000" pitchFamily="2" charset="2"/>
              <a:buChar char="Ø"/>
            </a:pPr>
            <a:r>
              <a:rPr lang="en-US" dirty="0">
                <a:solidFill>
                  <a:srgbClr val="FF0000"/>
                </a:solidFill>
              </a:rPr>
              <a:t>All justifications must be directly related to the purpose of the CATPA Cash Fund: </a:t>
            </a:r>
            <a:r>
              <a:rPr lang="en-US" i="1" dirty="0">
                <a:solidFill>
                  <a:srgbClr val="FF0000"/>
                </a:solidFill>
              </a:rPr>
              <a:t>“Auto Theft and Related Crimes” under §42-5-112 C.R.S.</a:t>
            </a:r>
          </a:p>
        </p:txBody>
      </p:sp>
      <p:sp>
        <p:nvSpPr>
          <p:cNvPr id="4" name="TextBox 3">
            <a:hlinkClick r:id="rId3" action="ppaction://hlinkfile"/>
          </p:cNvPr>
          <p:cNvSpPr txBox="1"/>
          <p:nvPr/>
        </p:nvSpPr>
        <p:spPr>
          <a:xfrm>
            <a:off x="-17059" y="6019800"/>
            <a:ext cx="6144054" cy="307777"/>
          </a:xfrm>
          <a:prstGeom prst="rect">
            <a:avLst/>
          </a:prstGeom>
          <a:noFill/>
        </p:spPr>
        <p:txBody>
          <a:bodyPr wrap="none" rtlCol="0">
            <a:spAutoFit/>
          </a:bodyPr>
          <a:lstStyle/>
          <a:p>
            <a:r>
              <a:rPr lang="en-US" sz="1400" i="1" dirty="0">
                <a:solidFill>
                  <a:srgbClr val="FF0000"/>
                </a:solidFill>
              </a:rPr>
              <a:t>*Reference:  FY22 Grant Managers Guidance Manual - Chapter 4 – pages 14 - 21</a:t>
            </a:r>
          </a:p>
        </p:txBody>
      </p:sp>
    </p:spTree>
    <p:extLst>
      <p:ext uri="{BB962C8B-B14F-4D97-AF65-F5344CB8AC3E}">
        <p14:creationId xmlns:p14="http://schemas.microsoft.com/office/powerpoint/2010/main" val="2747433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Section 8 – The Program Budget: Preparation</a:t>
            </a:r>
          </a:p>
        </p:txBody>
      </p:sp>
      <p:sp>
        <p:nvSpPr>
          <p:cNvPr id="3" name="Content Placeholder 2"/>
          <p:cNvSpPr>
            <a:spLocks noGrp="1"/>
          </p:cNvSpPr>
          <p:nvPr>
            <p:ph idx="1"/>
          </p:nvPr>
        </p:nvSpPr>
        <p:spPr/>
        <p:txBody>
          <a:bodyPr>
            <a:normAutofit/>
          </a:bodyPr>
          <a:lstStyle/>
          <a:p>
            <a:pPr marL="230188" indent="-230188">
              <a:buClrTx/>
              <a:buFont typeface="Wingdings" panose="05000000000000000000" pitchFamily="2" charset="2"/>
              <a:buChar char="Ø"/>
            </a:pPr>
            <a:r>
              <a:rPr lang="en-US" dirty="0"/>
              <a:t>Use the Board’s Guiding Principles to consider your overall request (GMGM Chapter 9 Page 43).  Keep in mind:</a:t>
            </a:r>
          </a:p>
          <a:p>
            <a:pPr marL="461963" lvl="1" indent="-231775">
              <a:buClrTx/>
              <a:buFont typeface="Wingdings" panose="05000000000000000000" pitchFamily="2" charset="2"/>
              <a:buChar char="Ø"/>
            </a:pPr>
            <a:r>
              <a:rPr lang="en-US" dirty="0"/>
              <a:t>Not one single applicant has been awarded the entire Spending Authority,</a:t>
            </a:r>
          </a:p>
          <a:p>
            <a:pPr marL="461963" lvl="1" indent="-231775">
              <a:buClrTx/>
              <a:buFont typeface="Wingdings" panose="05000000000000000000" pitchFamily="2" charset="2"/>
              <a:buChar char="Ø"/>
            </a:pPr>
            <a:r>
              <a:rPr lang="en-US" dirty="0"/>
              <a:t>Apportionment will be principally based on the Guiding Principles, and</a:t>
            </a:r>
          </a:p>
          <a:p>
            <a:pPr marL="461963" lvl="1" indent="-231775">
              <a:buClrTx/>
              <a:buFont typeface="Wingdings" panose="05000000000000000000" pitchFamily="2" charset="2"/>
              <a:buChar char="Ø"/>
            </a:pPr>
            <a:r>
              <a:rPr lang="en-US" dirty="0"/>
              <a:t>Look up your “Project Area” to get a measure of the variables calculated for funding guidance (page 44).</a:t>
            </a:r>
          </a:p>
          <a:p>
            <a:pPr marL="231775" lvl="1" indent="-231775">
              <a:buClrTx/>
              <a:buFont typeface="Wingdings" panose="05000000000000000000" pitchFamily="2" charset="2"/>
              <a:buChar char="Ø"/>
            </a:pPr>
            <a:r>
              <a:rPr lang="en-US" dirty="0"/>
              <a:t>All requested ‘line items’ should be identified as being either critical, essential or supplemental.  (GMGM Chapter 9 Page 48)</a:t>
            </a:r>
          </a:p>
          <a:p>
            <a:pPr marL="231775" lvl="1" indent="-231775">
              <a:buClrTx/>
              <a:buFont typeface="Wingdings" panose="05000000000000000000" pitchFamily="2" charset="2"/>
              <a:buChar char="Ø"/>
            </a:pPr>
            <a:r>
              <a:rPr lang="en-US" dirty="0"/>
              <a:t>Consider what would be the impact to your program if the requested funds were reduced or otherwise not awarded. (GMGM Chapter 4 Page 14)</a:t>
            </a:r>
          </a:p>
          <a:p>
            <a:pPr marL="231775" lvl="1" indent="-231775">
              <a:buClrTx/>
              <a:buFont typeface="Wingdings" panose="05000000000000000000" pitchFamily="2" charset="2"/>
              <a:buChar char="Ø"/>
            </a:pPr>
            <a:r>
              <a:rPr lang="en-US" dirty="0"/>
              <a:t>Review Allowable and Non-Allowable Expenses (GMGM Chapter 4 Page 16)</a:t>
            </a:r>
          </a:p>
        </p:txBody>
      </p:sp>
      <p:sp>
        <p:nvSpPr>
          <p:cNvPr id="4" name="TextBox 3">
            <a:hlinkClick r:id="rId3" action="ppaction://hlinkfile"/>
          </p:cNvPr>
          <p:cNvSpPr txBox="1"/>
          <p:nvPr/>
        </p:nvSpPr>
        <p:spPr>
          <a:xfrm>
            <a:off x="-17059" y="6019800"/>
            <a:ext cx="4967450" cy="307777"/>
          </a:xfrm>
          <a:prstGeom prst="rect">
            <a:avLst/>
          </a:prstGeom>
          <a:noFill/>
        </p:spPr>
        <p:txBody>
          <a:bodyPr wrap="none" rtlCol="0">
            <a:spAutoFit/>
          </a:bodyPr>
          <a:lstStyle/>
          <a:p>
            <a:r>
              <a:rPr lang="en-US" sz="1400" i="1" dirty="0">
                <a:solidFill>
                  <a:srgbClr val="FF0000"/>
                </a:solidFill>
              </a:rPr>
              <a:t>*Reference:  FY22 Grant Managers Guidance Manual – Chapter 9</a:t>
            </a:r>
          </a:p>
        </p:txBody>
      </p:sp>
    </p:spTree>
    <p:extLst>
      <p:ext uri="{BB962C8B-B14F-4D97-AF65-F5344CB8AC3E}">
        <p14:creationId xmlns:p14="http://schemas.microsoft.com/office/powerpoint/2010/main" val="3838055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Section 8 – The Program Budget: Other Guidance</a:t>
            </a:r>
          </a:p>
        </p:txBody>
      </p:sp>
      <p:sp>
        <p:nvSpPr>
          <p:cNvPr id="3" name="Content Placeholder 2"/>
          <p:cNvSpPr>
            <a:spLocks noGrp="1"/>
          </p:cNvSpPr>
          <p:nvPr>
            <p:ph idx="1"/>
          </p:nvPr>
        </p:nvSpPr>
        <p:spPr/>
        <p:txBody>
          <a:bodyPr/>
          <a:lstStyle/>
          <a:p>
            <a:pPr marL="230188" indent="-230188">
              <a:buClrTx/>
              <a:buFont typeface="Wingdings" panose="05000000000000000000" pitchFamily="2" charset="2"/>
              <a:buChar char="Ø"/>
            </a:pPr>
            <a:r>
              <a:rPr lang="en-US" dirty="0"/>
              <a:t>The budget request must cover the entire project duration (July 1, 2021 through June 30, 2022).</a:t>
            </a:r>
            <a:endParaRPr lang="en-US" b="0" dirty="0"/>
          </a:p>
          <a:p>
            <a:pPr marL="230188" indent="-230188">
              <a:buClrTx/>
              <a:buFont typeface="Wingdings" panose="05000000000000000000" pitchFamily="2" charset="2"/>
              <a:buChar char="Ø"/>
            </a:pPr>
            <a:r>
              <a:rPr lang="en-US" dirty="0"/>
              <a:t>Use Whole Dollar Amounts</a:t>
            </a:r>
          </a:p>
          <a:p>
            <a:pPr marL="230188" indent="-230188">
              <a:buClrTx/>
              <a:buFont typeface="Wingdings" panose="05000000000000000000" pitchFamily="2" charset="2"/>
              <a:buChar char="Ø"/>
            </a:pPr>
            <a:r>
              <a:rPr lang="en-US" dirty="0"/>
              <a:t>CATPA does not require matching funds, however, if contributing costs are proposed in the application and budgetary calculations, the contributing costs should be identified for the Board’s consideration. (GMGM Chapter 4 Page 14)</a:t>
            </a:r>
          </a:p>
        </p:txBody>
      </p:sp>
    </p:spTree>
    <p:extLst>
      <p:ext uri="{BB962C8B-B14F-4D97-AF65-F5344CB8AC3E}">
        <p14:creationId xmlns:p14="http://schemas.microsoft.com/office/powerpoint/2010/main" val="2186919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03171"/>
            <a:ext cx="7543800" cy="1450757"/>
          </a:xfrm>
        </p:spPr>
        <p:txBody>
          <a:bodyPr>
            <a:normAutofit/>
          </a:bodyPr>
          <a:lstStyle/>
          <a:p>
            <a:r>
              <a:rPr lang="en-US" sz="3200" b="1" dirty="0"/>
              <a:t>Section 8 – The Program Budget</a:t>
            </a:r>
          </a:p>
        </p:txBody>
      </p:sp>
      <p:sp>
        <p:nvSpPr>
          <p:cNvPr id="3" name="Content Placeholder 2"/>
          <p:cNvSpPr>
            <a:spLocks noGrp="1"/>
          </p:cNvSpPr>
          <p:nvPr>
            <p:ph idx="1"/>
          </p:nvPr>
        </p:nvSpPr>
        <p:spPr>
          <a:xfrm>
            <a:off x="822959" y="1752600"/>
            <a:ext cx="5044441" cy="4023360"/>
          </a:xfrm>
        </p:spPr>
        <p:txBody>
          <a:bodyPr>
            <a:normAutofit/>
          </a:bodyPr>
          <a:lstStyle/>
          <a:p>
            <a:r>
              <a:rPr lang="en-US" b="1" dirty="0"/>
              <a:t>This page should not be completed until all the Worksheets are completed first.</a:t>
            </a:r>
          </a:p>
          <a:p>
            <a:r>
              <a:rPr lang="en-US" dirty="0"/>
              <a:t>The final calculations from each of the Worksheets are then used on the Budget Summary Page.</a:t>
            </a:r>
          </a:p>
          <a:p>
            <a:pPr lvl="1">
              <a:buClrTx/>
            </a:pPr>
            <a:r>
              <a:rPr lang="en-US" sz="2000" dirty="0"/>
              <a:t>The FY22 CATPA Application </a:t>
            </a:r>
            <a:r>
              <a:rPr lang="en-US" sz="2000" dirty="0">
                <a:solidFill>
                  <a:srgbClr val="FF0000"/>
                </a:solidFill>
              </a:rPr>
              <a:t>is not </a:t>
            </a:r>
            <a:r>
              <a:rPr lang="en-US" sz="2000" dirty="0"/>
              <a:t>configured to automatically calculate the budget entries. </a:t>
            </a:r>
          </a:p>
        </p:txBody>
      </p:sp>
      <p:sp>
        <p:nvSpPr>
          <p:cNvPr id="5" name="TextBox 4">
            <a:hlinkClick r:id="rId3" action="ppaction://hlinkfile"/>
          </p:cNvPr>
          <p:cNvSpPr txBox="1"/>
          <p:nvPr/>
        </p:nvSpPr>
        <p:spPr>
          <a:xfrm>
            <a:off x="-17059" y="6019800"/>
            <a:ext cx="4841838" cy="307777"/>
          </a:xfrm>
          <a:prstGeom prst="rect">
            <a:avLst/>
          </a:prstGeom>
          <a:noFill/>
        </p:spPr>
        <p:txBody>
          <a:bodyPr wrap="none" rtlCol="0">
            <a:spAutoFit/>
          </a:bodyPr>
          <a:lstStyle/>
          <a:p>
            <a:r>
              <a:rPr lang="en-US" sz="1400" i="1" dirty="0">
                <a:solidFill>
                  <a:srgbClr val="FF0000"/>
                </a:solidFill>
              </a:rPr>
              <a:t>*Reference:  FY22 Grant Managers Guidance Manual – Page 16</a:t>
            </a:r>
          </a:p>
        </p:txBody>
      </p:sp>
      <p:pic>
        <p:nvPicPr>
          <p:cNvPr id="4" name="Picture 3"/>
          <p:cNvPicPr>
            <a:picLocks noChangeAspect="1"/>
          </p:cNvPicPr>
          <p:nvPr/>
        </p:nvPicPr>
        <p:blipFill>
          <a:blip r:embed="rId4"/>
          <a:stretch>
            <a:fillRect/>
          </a:stretch>
        </p:blipFill>
        <p:spPr>
          <a:xfrm>
            <a:off x="6027158" y="1889397"/>
            <a:ext cx="3017782" cy="4035902"/>
          </a:xfrm>
          <a:prstGeom prst="rect">
            <a:avLst/>
          </a:prstGeom>
        </p:spPr>
      </p:pic>
    </p:spTree>
    <p:extLst>
      <p:ext uri="{BB962C8B-B14F-4D97-AF65-F5344CB8AC3E}">
        <p14:creationId xmlns:p14="http://schemas.microsoft.com/office/powerpoint/2010/main" val="1193406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Section 8.A &amp; 8.B - Personnel Salaries Budget</a:t>
            </a:r>
          </a:p>
        </p:txBody>
      </p:sp>
      <p:sp>
        <p:nvSpPr>
          <p:cNvPr id="3" name="Content Placeholder 2"/>
          <p:cNvSpPr>
            <a:spLocks noGrp="1"/>
          </p:cNvSpPr>
          <p:nvPr>
            <p:ph idx="1"/>
          </p:nvPr>
        </p:nvSpPr>
        <p:spPr/>
        <p:txBody>
          <a:bodyPr>
            <a:normAutofit/>
          </a:bodyPr>
          <a:lstStyle/>
          <a:p>
            <a:r>
              <a:rPr lang="en-US" b="1" dirty="0"/>
              <a:t>This budget category should be used when requesting salary and benefits (e.g., FICA, PERA, Medicare, etc.) of full-time personnel to auto theft.</a:t>
            </a:r>
          </a:p>
          <a:p>
            <a:r>
              <a:rPr lang="en-US" dirty="0"/>
              <a:t>Personnel salary costs can include personal leave (e.g., sick leave, vacation leave, bereavement leave, etc.). </a:t>
            </a:r>
          </a:p>
          <a:p>
            <a:r>
              <a:rPr lang="en-US" dirty="0"/>
              <a:t>Personnel salary costs attributed to “Administrative Leave” must have a direct relationship with performance of an auto theft project or assignment. </a:t>
            </a:r>
          </a:p>
          <a:p>
            <a:r>
              <a:rPr lang="en-US" i="1" dirty="0"/>
              <a:t>If this project includes contractual services or grant administration, these costs should be included in Consultant/Professional Services or Grant Administration sections of the budget.</a:t>
            </a:r>
          </a:p>
        </p:txBody>
      </p:sp>
      <p:sp>
        <p:nvSpPr>
          <p:cNvPr id="4" name="TextBox 3">
            <a:hlinkClick r:id="rId3" action="ppaction://hlinkfile"/>
          </p:cNvPr>
          <p:cNvSpPr txBox="1"/>
          <p:nvPr/>
        </p:nvSpPr>
        <p:spPr>
          <a:xfrm>
            <a:off x="-17059" y="6019800"/>
            <a:ext cx="4869603" cy="307777"/>
          </a:xfrm>
          <a:prstGeom prst="rect">
            <a:avLst/>
          </a:prstGeom>
          <a:noFill/>
        </p:spPr>
        <p:txBody>
          <a:bodyPr wrap="none" rtlCol="0">
            <a:spAutoFit/>
          </a:bodyPr>
          <a:lstStyle/>
          <a:p>
            <a:r>
              <a:rPr lang="en-US" sz="1400" i="1" dirty="0">
                <a:solidFill>
                  <a:srgbClr val="FF0000"/>
                </a:solidFill>
              </a:rPr>
              <a:t>*Reference:  FY22 Grant Managers Guidance Manual – Page 17</a:t>
            </a:r>
          </a:p>
        </p:txBody>
      </p:sp>
    </p:spTree>
    <p:extLst>
      <p:ext uri="{BB962C8B-B14F-4D97-AF65-F5344CB8AC3E}">
        <p14:creationId xmlns:p14="http://schemas.microsoft.com/office/powerpoint/2010/main" val="3575293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Section 8.C &amp; 8.D - Overtime Budget</a:t>
            </a:r>
          </a:p>
        </p:txBody>
      </p:sp>
      <p:sp>
        <p:nvSpPr>
          <p:cNvPr id="3" name="Content Placeholder 2"/>
          <p:cNvSpPr>
            <a:spLocks noGrp="1"/>
          </p:cNvSpPr>
          <p:nvPr>
            <p:ph idx="1"/>
          </p:nvPr>
        </p:nvSpPr>
        <p:spPr/>
        <p:txBody>
          <a:bodyPr>
            <a:normAutofit/>
          </a:bodyPr>
          <a:lstStyle/>
          <a:p>
            <a:r>
              <a:rPr lang="en-US" b="1" dirty="0"/>
              <a:t>This budget category should be used when requesting overtime costs for individuals in performance of auto theft projects/assignments. </a:t>
            </a:r>
          </a:p>
          <a:p>
            <a:r>
              <a:rPr lang="en-US" dirty="0"/>
              <a:t>Overtime costs can not include personal leave (e.g., sick leave, vacation leave, bereavement leave, etc.) or “Administrative Leave.” </a:t>
            </a:r>
          </a:p>
          <a:p>
            <a:r>
              <a:rPr lang="en-US" i="1" dirty="0"/>
              <a:t>If this project includes contractual services or grant administration, these costs should be included in Consultant/Professional Services or Grant Administration sections of the budget.</a:t>
            </a:r>
          </a:p>
        </p:txBody>
      </p:sp>
      <p:sp>
        <p:nvSpPr>
          <p:cNvPr id="4" name="TextBox 3">
            <a:hlinkClick r:id="rId3" action="ppaction://hlinkfile"/>
          </p:cNvPr>
          <p:cNvSpPr txBox="1"/>
          <p:nvPr/>
        </p:nvSpPr>
        <p:spPr>
          <a:xfrm>
            <a:off x="-17059" y="6019800"/>
            <a:ext cx="4841838" cy="307777"/>
          </a:xfrm>
          <a:prstGeom prst="rect">
            <a:avLst/>
          </a:prstGeom>
          <a:noFill/>
        </p:spPr>
        <p:txBody>
          <a:bodyPr wrap="none" rtlCol="0">
            <a:spAutoFit/>
          </a:bodyPr>
          <a:lstStyle/>
          <a:p>
            <a:r>
              <a:rPr lang="en-US" sz="1400" i="1" dirty="0">
                <a:solidFill>
                  <a:srgbClr val="FF0000"/>
                </a:solidFill>
              </a:rPr>
              <a:t>*Reference:  FY22 Grant Managers Guidance Manual – Page 17</a:t>
            </a:r>
          </a:p>
        </p:txBody>
      </p:sp>
    </p:spTree>
    <p:extLst>
      <p:ext uri="{BB962C8B-B14F-4D97-AF65-F5344CB8AC3E}">
        <p14:creationId xmlns:p14="http://schemas.microsoft.com/office/powerpoint/2010/main" val="310905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Materials &amp; Handouts</a:t>
            </a:r>
          </a:p>
        </p:txBody>
      </p:sp>
      <p:pic>
        <p:nvPicPr>
          <p:cNvPr id="8" name="Picture 7"/>
          <p:cNvPicPr/>
          <p:nvPr/>
        </p:nvPicPr>
        <p:blipFill>
          <a:blip r:embed="rId3"/>
          <a:stretch>
            <a:fillRect/>
          </a:stretch>
        </p:blipFill>
        <p:spPr>
          <a:xfrm>
            <a:off x="304800" y="1939505"/>
            <a:ext cx="2074726" cy="2632493"/>
          </a:xfrm>
          <a:prstGeom prst="rect">
            <a:avLst/>
          </a:prstGeom>
          <a:ln w="15875">
            <a:solidFill>
              <a:schemeClr val="tx1"/>
            </a:solidFill>
          </a:ln>
        </p:spPr>
      </p:pic>
      <p:pic>
        <p:nvPicPr>
          <p:cNvPr id="9" name="Picture 8"/>
          <p:cNvPicPr/>
          <p:nvPr/>
        </p:nvPicPr>
        <p:blipFill>
          <a:blip r:embed="rId4"/>
          <a:stretch>
            <a:fillRect/>
          </a:stretch>
        </p:blipFill>
        <p:spPr>
          <a:xfrm>
            <a:off x="2590800" y="1933755"/>
            <a:ext cx="1981200" cy="2638245"/>
          </a:xfrm>
          <a:prstGeom prst="rect">
            <a:avLst/>
          </a:prstGeom>
          <a:ln w="15875" cmpd="sng">
            <a:solidFill>
              <a:schemeClr val="tx1"/>
            </a:solidFill>
          </a:ln>
        </p:spPr>
      </p:pic>
      <p:pic>
        <p:nvPicPr>
          <p:cNvPr id="10" name="Picture 9"/>
          <p:cNvPicPr/>
          <p:nvPr/>
        </p:nvPicPr>
        <p:blipFill>
          <a:blip r:embed="rId5"/>
          <a:stretch>
            <a:fillRect/>
          </a:stretch>
        </p:blipFill>
        <p:spPr>
          <a:xfrm>
            <a:off x="4802236" y="1933754"/>
            <a:ext cx="1979564" cy="2638245"/>
          </a:xfrm>
          <a:prstGeom prst="rect">
            <a:avLst/>
          </a:prstGeom>
          <a:ln w="15875">
            <a:solidFill>
              <a:schemeClr val="tx1"/>
            </a:solidFill>
          </a:ln>
        </p:spPr>
      </p:pic>
      <p:pic>
        <p:nvPicPr>
          <p:cNvPr id="5" name="Picture 4"/>
          <p:cNvPicPr>
            <a:picLocks noChangeAspect="1"/>
          </p:cNvPicPr>
          <p:nvPr/>
        </p:nvPicPr>
        <p:blipFill>
          <a:blip r:embed="rId6"/>
          <a:stretch>
            <a:fillRect/>
          </a:stretch>
        </p:blipFill>
        <p:spPr>
          <a:xfrm>
            <a:off x="6953089" y="1933754"/>
            <a:ext cx="1895801" cy="2638245"/>
          </a:xfrm>
          <a:prstGeom prst="rect">
            <a:avLst/>
          </a:prstGeom>
          <a:ln w="15875">
            <a:solidFill>
              <a:schemeClr val="tx1"/>
            </a:solidFill>
          </a:ln>
        </p:spPr>
      </p:pic>
      <p:sp>
        <p:nvSpPr>
          <p:cNvPr id="6" name="TextBox 5"/>
          <p:cNvSpPr txBox="1"/>
          <p:nvPr/>
        </p:nvSpPr>
        <p:spPr>
          <a:xfrm>
            <a:off x="381000" y="4876800"/>
            <a:ext cx="8467890" cy="369332"/>
          </a:xfrm>
          <a:prstGeom prst="rect">
            <a:avLst/>
          </a:prstGeom>
          <a:noFill/>
        </p:spPr>
        <p:txBody>
          <a:bodyPr wrap="square" rtlCol="0">
            <a:spAutoFit/>
          </a:bodyPr>
          <a:lstStyle/>
          <a:p>
            <a:r>
              <a:rPr lang="en-US" dirty="0"/>
              <a:t>       Guide	              Application	                      Checklist                       FY22 Forms</a:t>
            </a:r>
          </a:p>
        </p:txBody>
      </p:sp>
    </p:spTree>
    <p:extLst>
      <p:ext uri="{BB962C8B-B14F-4D97-AF65-F5344CB8AC3E}">
        <p14:creationId xmlns:p14="http://schemas.microsoft.com/office/powerpoint/2010/main" val="2732541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Section 8.E &amp; 8.F - Supplies and Operating Budget</a:t>
            </a:r>
          </a:p>
        </p:txBody>
      </p:sp>
      <p:sp>
        <p:nvSpPr>
          <p:cNvPr id="3" name="Content Placeholder 2"/>
          <p:cNvSpPr>
            <a:spLocks noGrp="1"/>
          </p:cNvSpPr>
          <p:nvPr>
            <p:ph sz="half" idx="1"/>
          </p:nvPr>
        </p:nvSpPr>
        <p:spPr>
          <a:xfrm>
            <a:off x="822960" y="2133600"/>
            <a:ext cx="3703320" cy="3735494"/>
          </a:xfrm>
        </p:spPr>
        <p:txBody>
          <a:bodyPr>
            <a:noAutofit/>
          </a:bodyPr>
          <a:lstStyle/>
          <a:p>
            <a:pPr marL="228600" indent="-228600">
              <a:buClrTx/>
              <a:buFont typeface="+mj-lt"/>
              <a:buAutoNum type="arabicPeriod"/>
            </a:pPr>
            <a:r>
              <a:rPr lang="en-US" sz="1800" dirty="0"/>
              <a:t>Building Expenses</a:t>
            </a:r>
          </a:p>
          <a:p>
            <a:pPr marL="228600" indent="-228600">
              <a:buClrTx/>
              <a:buFont typeface="+mj-lt"/>
              <a:buAutoNum type="arabicPeriod"/>
            </a:pPr>
            <a:r>
              <a:rPr lang="en-US" sz="1800" dirty="0"/>
              <a:t>Telecommunications </a:t>
            </a:r>
          </a:p>
          <a:p>
            <a:pPr marL="228600" indent="-228600">
              <a:buClrTx/>
              <a:buFont typeface="+mj-lt"/>
              <a:buAutoNum type="arabicPeriod"/>
            </a:pPr>
            <a:r>
              <a:rPr lang="en-US" sz="1800" dirty="0"/>
              <a:t>Office Expenses  (Less than $5,000 per item)</a:t>
            </a:r>
          </a:p>
          <a:p>
            <a:pPr marL="228600" indent="-228600">
              <a:buClrTx/>
              <a:buFont typeface="+mj-lt"/>
              <a:buAutoNum type="arabicPeriod"/>
            </a:pPr>
            <a:r>
              <a:rPr lang="en-US" sz="1800" dirty="0"/>
              <a:t>Computer and Software (Less than $5,000 per item)</a:t>
            </a:r>
          </a:p>
          <a:p>
            <a:pPr marL="228600" indent="-228600">
              <a:buClrTx/>
              <a:buFont typeface="+mj-lt"/>
              <a:buAutoNum type="arabicPeriod"/>
            </a:pPr>
            <a:r>
              <a:rPr lang="en-US" sz="1800" dirty="0"/>
              <a:t>Enforcement Supplies/Equipment  (Less than $5,000 per item)</a:t>
            </a:r>
          </a:p>
          <a:p>
            <a:pPr marL="228600" indent="-228600">
              <a:buClrTx/>
              <a:buFont typeface="+mj-lt"/>
              <a:buAutoNum type="arabicPeriod"/>
            </a:pPr>
            <a:r>
              <a:rPr lang="en-US" sz="1800" dirty="0"/>
              <a:t>Uniform Expenses FY22 CATPA Grant Managers Guidance</a:t>
            </a:r>
          </a:p>
        </p:txBody>
      </p:sp>
      <p:sp>
        <p:nvSpPr>
          <p:cNvPr id="5" name="Content Placeholder 4"/>
          <p:cNvSpPr>
            <a:spLocks noGrp="1"/>
          </p:cNvSpPr>
          <p:nvPr>
            <p:ph sz="half" idx="2"/>
          </p:nvPr>
        </p:nvSpPr>
        <p:spPr>
          <a:xfrm>
            <a:off x="4663440" y="2133600"/>
            <a:ext cx="3703320" cy="3735495"/>
          </a:xfrm>
        </p:spPr>
        <p:txBody>
          <a:bodyPr>
            <a:normAutofit/>
          </a:bodyPr>
          <a:lstStyle/>
          <a:p>
            <a:pPr marL="457200" indent="-457200">
              <a:buClrTx/>
              <a:buFont typeface="+mj-lt"/>
              <a:buAutoNum type="arabicPeriod" startAt="7"/>
            </a:pPr>
            <a:r>
              <a:rPr lang="en-US" sz="1800" dirty="0"/>
              <a:t>Vehicle Supply and Maintenance (Less than $5,000 per item)</a:t>
            </a:r>
          </a:p>
          <a:p>
            <a:pPr marL="457200" indent="-457200">
              <a:buClrTx/>
              <a:buFont typeface="+mj-lt"/>
              <a:buAutoNum type="arabicPeriod" startAt="7"/>
            </a:pPr>
            <a:r>
              <a:rPr lang="en-US" sz="1800" dirty="0"/>
              <a:t>Registration Fees</a:t>
            </a:r>
          </a:p>
          <a:p>
            <a:pPr marL="457200" indent="-457200">
              <a:buClrTx/>
              <a:buFont typeface="+mj-lt"/>
              <a:buAutoNum type="arabicPeriod" startAt="7"/>
            </a:pPr>
            <a:r>
              <a:rPr lang="en-US" sz="1800" dirty="0"/>
              <a:t>Membership Fees</a:t>
            </a:r>
          </a:p>
          <a:p>
            <a:pPr marL="457200" indent="-457200">
              <a:buClrTx/>
              <a:buFont typeface="+mj-lt"/>
              <a:buAutoNum type="arabicPeriod" startAt="7"/>
            </a:pPr>
            <a:r>
              <a:rPr lang="en-US" sz="1800" dirty="0"/>
              <a:t>Community Education</a:t>
            </a:r>
          </a:p>
          <a:p>
            <a:pPr marL="457200" indent="-457200">
              <a:buClrTx/>
              <a:buFont typeface="+mj-lt"/>
              <a:buAutoNum type="arabicPeriod" startAt="7"/>
            </a:pPr>
            <a:r>
              <a:rPr lang="en-US" sz="1800" dirty="0"/>
              <a:t>Investigative Funds</a:t>
            </a:r>
          </a:p>
          <a:p>
            <a:pPr marL="457200" indent="-457200">
              <a:buClrTx/>
              <a:buFont typeface="+mj-lt"/>
              <a:buAutoNum type="arabicPeriod" startAt="7"/>
            </a:pPr>
            <a:r>
              <a:rPr lang="en-US" sz="1800" dirty="0"/>
              <a:t>Training/Meeting Expenses</a:t>
            </a:r>
          </a:p>
          <a:p>
            <a:pPr marL="0" indent="0">
              <a:buClrTx/>
              <a:buNone/>
            </a:pPr>
            <a:r>
              <a:rPr lang="en-US" sz="1800" dirty="0"/>
              <a:t>*Allowable and Non-Allowable expenses (page 16 &amp; 19)</a:t>
            </a:r>
          </a:p>
        </p:txBody>
      </p:sp>
      <p:sp>
        <p:nvSpPr>
          <p:cNvPr id="4" name="TextBox 3">
            <a:hlinkClick r:id="rId3" action="ppaction://hlinkfile"/>
          </p:cNvPr>
          <p:cNvSpPr txBox="1"/>
          <p:nvPr/>
        </p:nvSpPr>
        <p:spPr>
          <a:xfrm>
            <a:off x="-17059" y="6019800"/>
            <a:ext cx="4869603" cy="307777"/>
          </a:xfrm>
          <a:prstGeom prst="rect">
            <a:avLst/>
          </a:prstGeom>
          <a:noFill/>
        </p:spPr>
        <p:txBody>
          <a:bodyPr wrap="none" rtlCol="0">
            <a:spAutoFit/>
          </a:bodyPr>
          <a:lstStyle/>
          <a:p>
            <a:r>
              <a:rPr lang="en-US" sz="1400" i="1" dirty="0">
                <a:solidFill>
                  <a:srgbClr val="FF0000"/>
                </a:solidFill>
              </a:rPr>
              <a:t>*Reference:  FY22 Grant Managers Guidance Manual – Page 18</a:t>
            </a:r>
          </a:p>
        </p:txBody>
      </p:sp>
      <p:sp>
        <p:nvSpPr>
          <p:cNvPr id="6" name="TextBox 5"/>
          <p:cNvSpPr txBox="1"/>
          <p:nvPr/>
        </p:nvSpPr>
        <p:spPr>
          <a:xfrm>
            <a:off x="2362200" y="1764268"/>
            <a:ext cx="3891002" cy="369332"/>
          </a:xfrm>
          <a:prstGeom prst="rect">
            <a:avLst/>
          </a:prstGeom>
          <a:noFill/>
        </p:spPr>
        <p:txBody>
          <a:bodyPr wrap="none" rtlCol="0">
            <a:spAutoFit/>
          </a:bodyPr>
          <a:lstStyle/>
          <a:p>
            <a:r>
              <a:rPr lang="en-US" dirty="0"/>
              <a:t>There are 12 categories for this section:</a:t>
            </a:r>
          </a:p>
        </p:txBody>
      </p:sp>
    </p:spTree>
    <p:extLst>
      <p:ext uri="{BB962C8B-B14F-4D97-AF65-F5344CB8AC3E}">
        <p14:creationId xmlns:p14="http://schemas.microsoft.com/office/powerpoint/2010/main" val="3513646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Section 8.G &amp; 8.H – Travel Budget</a:t>
            </a:r>
          </a:p>
        </p:txBody>
      </p:sp>
      <p:sp>
        <p:nvSpPr>
          <p:cNvPr id="3" name="Content Placeholder 2"/>
          <p:cNvSpPr>
            <a:spLocks noGrp="1"/>
          </p:cNvSpPr>
          <p:nvPr>
            <p:ph idx="1"/>
          </p:nvPr>
        </p:nvSpPr>
        <p:spPr/>
        <p:txBody>
          <a:bodyPr>
            <a:normAutofit/>
          </a:bodyPr>
          <a:lstStyle/>
          <a:p>
            <a:r>
              <a:rPr lang="en-US" b="1" dirty="0"/>
              <a:t>This line item is used for any travel expenses for project personnel by either Conference Travel or Training &amp; Other Travel.</a:t>
            </a:r>
          </a:p>
          <a:p>
            <a:r>
              <a:rPr lang="en-US" i="1" dirty="0"/>
              <a:t>This line item is NOT used for Membership or Training Registration Fees.</a:t>
            </a:r>
          </a:p>
          <a:p>
            <a:r>
              <a:rPr lang="en-US" dirty="0"/>
              <a:t>Indicate if the travel is in In-State or Out-of-State. </a:t>
            </a:r>
          </a:p>
          <a:p>
            <a:r>
              <a:rPr lang="en-US" u="sng" dirty="0">
                <a:solidFill>
                  <a:schemeClr val="tx1"/>
                </a:solidFill>
              </a:rPr>
              <a:t>Out of Country travel expenses are not allowed.</a:t>
            </a:r>
          </a:p>
          <a:p>
            <a:r>
              <a:rPr lang="en-US" dirty="0"/>
              <a:t>Where a jurisdiction has an established travel policy, those rates may be used. </a:t>
            </a:r>
          </a:p>
          <a:p>
            <a:r>
              <a:rPr lang="en-US" dirty="0"/>
              <a:t>Otherwise, state travel rates are the maximum allowed.  CONUS (per diem rates) and Mileage Rates</a:t>
            </a:r>
          </a:p>
          <a:p>
            <a:endParaRPr lang="en-US" dirty="0"/>
          </a:p>
        </p:txBody>
      </p:sp>
      <p:sp>
        <p:nvSpPr>
          <p:cNvPr id="4" name="TextBox 3">
            <a:hlinkClick r:id="rId3" action="ppaction://hlinkfile"/>
          </p:cNvPr>
          <p:cNvSpPr txBox="1"/>
          <p:nvPr/>
        </p:nvSpPr>
        <p:spPr>
          <a:xfrm>
            <a:off x="-17059" y="6019800"/>
            <a:ext cx="4869603" cy="307777"/>
          </a:xfrm>
          <a:prstGeom prst="rect">
            <a:avLst/>
          </a:prstGeom>
          <a:noFill/>
        </p:spPr>
        <p:txBody>
          <a:bodyPr wrap="none" rtlCol="0">
            <a:spAutoFit/>
          </a:bodyPr>
          <a:lstStyle/>
          <a:p>
            <a:r>
              <a:rPr lang="en-US" sz="1400" i="1" dirty="0">
                <a:solidFill>
                  <a:srgbClr val="FF0000"/>
                </a:solidFill>
              </a:rPr>
              <a:t>*Reference:  FY22 Grant Managers Guidance Manual – Page 19</a:t>
            </a:r>
          </a:p>
        </p:txBody>
      </p:sp>
    </p:spTree>
    <p:extLst>
      <p:ext uri="{BB962C8B-B14F-4D97-AF65-F5344CB8AC3E}">
        <p14:creationId xmlns:p14="http://schemas.microsoft.com/office/powerpoint/2010/main" val="4053362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Section 8.I &amp; J - Equipment Budget</a:t>
            </a:r>
          </a:p>
        </p:txBody>
      </p:sp>
      <p:sp>
        <p:nvSpPr>
          <p:cNvPr id="3" name="Content Placeholder 2"/>
          <p:cNvSpPr>
            <a:spLocks noGrp="1"/>
          </p:cNvSpPr>
          <p:nvPr>
            <p:ph idx="1"/>
          </p:nvPr>
        </p:nvSpPr>
        <p:spPr/>
        <p:txBody>
          <a:bodyPr>
            <a:normAutofit/>
          </a:bodyPr>
          <a:lstStyle/>
          <a:p>
            <a:r>
              <a:rPr lang="en-US" b="1" dirty="0"/>
              <a:t>All items with a unit cost of more than $5,000 must be listed as in this section.</a:t>
            </a:r>
          </a:p>
          <a:p>
            <a:r>
              <a:rPr lang="en-US" dirty="0"/>
              <a:t>Items purchased for more than $5,000 are subject to the State inventory requirements.</a:t>
            </a:r>
          </a:p>
          <a:p>
            <a:r>
              <a:rPr lang="en-US" dirty="0"/>
              <a:t>Capital equipment may be purchased with grant funds and in accordance with the approved CATPA budget. </a:t>
            </a:r>
          </a:p>
          <a:p>
            <a:r>
              <a:rPr lang="en-US" dirty="0"/>
              <a:t>Capital equipment becomes the property of the recipient agency and remains in possession of the original agency so long as it continues to be used for auto theft prevention activities as approved by the CATPA Board.</a:t>
            </a:r>
          </a:p>
        </p:txBody>
      </p:sp>
      <p:sp>
        <p:nvSpPr>
          <p:cNvPr id="4" name="TextBox 3">
            <a:hlinkClick r:id="rId3" action="ppaction://hlinkfile"/>
          </p:cNvPr>
          <p:cNvSpPr txBox="1"/>
          <p:nvPr/>
        </p:nvSpPr>
        <p:spPr>
          <a:xfrm>
            <a:off x="-17059" y="6019800"/>
            <a:ext cx="5254324" cy="307777"/>
          </a:xfrm>
          <a:prstGeom prst="rect">
            <a:avLst/>
          </a:prstGeom>
          <a:noFill/>
        </p:spPr>
        <p:txBody>
          <a:bodyPr wrap="none" rtlCol="0">
            <a:spAutoFit/>
          </a:bodyPr>
          <a:lstStyle/>
          <a:p>
            <a:r>
              <a:rPr lang="en-US" sz="1400" i="1" dirty="0">
                <a:solidFill>
                  <a:srgbClr val="FF0000"/>
                </a:solidFill>
              </a:rPr>
              <a:t>*Reference:  FY22 Grant Managers Guidance Manual – Pages 19 &amp; 20</a:t>
            </a:r>
          </a:p>
        </p:txBody>
      </p:sp>
    </p:spTree>
    <p:extLst>
      <p:ext uri="{BB962C8B-B14F-4D97-AF65-F5344CB8AC3E}">
        <p14:creationId xmlns:p14="http://schemas.microsoft.com/office/powerpoint/2010/main" val="1797605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Section 8.K &amp; 8.L - Consulting Services Budget</a:t>
            </a:r>
          </a:p>
        </p:txBody>
      </p:sp>
      <p:sp>
        <p:nvSpPr>
          <p:cNvPr id="3" name="Content Placeholder 2"/>
          <p:cNvSpPr>
            <a:spLocks noGrp="1"/>
          </p:cNvSpPr>
          <p:nvPr>
            <p:ph idx="1"/>
          </p:nvPr>
        </p:nvSpPr>
        <p:spPr/>
        <p:txBody>
          <a:bodyPr>
            <a:normAutofit/>
          </a:bodyPr>
          <a:lstStyle/>
          <a:p>
            <a:r>
              <a:rPr lang="en-US" b="1" dirty="0"/>
              <a:t>Consultant and professional services are allowable under the CATPA grant. </a:t>
            </a:r>
          </a:p>
          <a:p>
            <a:r>
              <a:rPr lang="en-US" dirty="0"/>
              <a:t>You must be able to summarize the cost- benefit for the utilization of consultative services. </a:t>
            </a:r>
          </a:p>
          <a:p>
            <a:r>
              <a:rPr lang="en-US" dirty="0"/>
              <a:t>Identify the impacts that may likely occur if this is not funded.</a:t>
            </a:r>
          </a:p>
          <a:p>
            <a:r>
              <a:rPr lang="en-US" dirty="0"/>
              <a:t>Recommended to articulate the use of statements of work, discovery projects, project agreements and/or contracts for conditional use of the requested funds.</a:t>
            </a:r>
          </a:p>
          <a:p>
            <a:r>
              <a:rPr lang="en-US" dirty="0"/>
              <a:t>Recommended to list specific vendors in the event of approved funding for possible allowance of a “grant specified vendor” through procurement processes.</a:t>
            </a:r>
          </a:p>
        </p:txBody>
      </p:sp>
      <p:sp>
        <p:nvSpPr>
          <p:cNvPr id="4" name="TextBox 3">
            <a:hlinkClick r:id="rId3" action="ppaction://hlinkfile"/>
          </p:cNvPr>
          <p:cNvSpPr txBox="1"/>
          <p:nvPr/>
        </p:nvSpPr>
        <p:spPr>
          <a:xfrm>
            <a:off x="-17059" y="6019800"/>
            <a:ext cx="4869603" cy="307777"/>
          </a:xfrm>
          <a:prstGeom prst="rect">
            <a:avLst/>
          </a:prstGeom>
          <a:noFill/>
        </p:spPr>
        <p:txBody>
          <a:bodyPr wrap="none" rtlCol="0">
            <a:spAutoFit/>
          </a:bodyPr>
          <a:lstStyle/>
          <a:p>
            <a:r>
              <a:rPr lang="en-US" sz="1400" i="1" dirty="0">
                <a:solidFill>
                  <a:srgbClr val="FF0000"/>
                </a:solidFill>
              </a:rPr>
              <a:t>*Reference:  FY22 Grant Managers Guidance Manual – Page 20</a:t>
            </a:r>
          </a:p>
        </p:txBody>
      </p:sp>
    </p:spTree>
    <p:extLst>
      <p:ext uri="{BB962C8B-B14F-4D97-AF65-F5344CB8AC3E}">
        <p14:creationId xmlns:p14="http://schemas.microsoft.com/office/powerpoint/2010/main" val="1120814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Section 8.M - Grant Administration Budget</a:t>
            </a:r>
          </a:p>
        </p:txBody>
      </p:sp>
      <p:sp>
        <p:nvSpPr>
          <p:cNvPr id="3" name="Content Placeholder 2"/>
          <p:cNvSpPr>
            <a:spLocks noGrp="1"/>
          </p:cNvSpPr>
          <p:nvPr>
            <p:ph idx="1"/>
          </p:nvPr>
        </p:nvSpPr>
        <p:spPr/>
        <p:txBody>
          <a:bodyPr/>
          <a:lstStyle/>
          <a:p>
            <a:r>
              <a:rPr lang="en-US" b="1" dirty="0"/>
              <a:t>CATPA allows a maximum of 5% of the subtotal of requested funds to be appropriated for grant administration.</a:t>
            </a:r>
          </a:p>
          <a:p>
            <a:endParaRPr lang="en-US" dirty="0"/>
          </a:p>
          <a:p>
            <a:r>
              <a:rPr lang="en-US" dirty="0"/>
              <a:t>As with all other sections, it is strongly advised to place a brief justification for why grant administration funding is being requested.</a:t>
            </a:r>
          </a:p>
          <a:p>
            <a:pPr marL="0" indent="0">
              <a:buNone/>
            </a:pPr>
            <a:endParaRPr lang="en-US" dirty="0"/>
          </a:p>
        </p:txBody>
      </p:sp>
      <p:sp>
        <p:nvSpPr>
          <p:cNvPr id="4" name="TextBox 3">
            <a:hlinkClick r:id="rId3" action="ppaction://hlinkfile"/>
          </p:cNvPr>
          <p:cNvSpPr txBox="1"/>
          <p:nvPr/>
        </p:nvSpPr>
        <p:spPr>
          <a:xfrm>
            <a:off x="-17059" y="6019800"/>
            <a:ext cx="4841838" cy="307777"/>
          </a:xfrm>
          <a:prstGeom prst="rect">
            <a:avLst/>
          </a:prstGeom>
          <a:noFill/>
        </p:spPr>
        <p:txBody>
          <a:bodyPr wrap="none" rtlCol="0">
            <a:spAutoFit/>
          </a:bodyPr>
          <a:lstStyle/>
          <a:p>
            <a:r>
              <a:rPr lang="en-US" sz="1400" i="1" dirty="0">
                <a:solidFill>
                  <a:srgbClr val="FF0000"/>
                </a:solidFill>
              </a:rPr>
              <a:t>*Reference:  FY22 Grant Managers Guidance Manual – Page 21</a:t>
            </a:r>
          </a:p>
        </p:txBody>
      </p:sp>
    </p:spTree>
    <p:extLst>
      <p:ext uri="{BB962C8B-B14F-4D97-AF65-F5344CB8AC3E}">
        <p14:creationId xmlns:p14="http://schemas.microsoft.com/office/powerpoint/2010/main" val="1933629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b="1" dirty="0"/>
              <a:t>K. Section 9 - Submission Certification</a:t>
            </a:r>
            <a:endParaRPr lang="en-US" sz="3200" b="1" dirty="0"/>
          </a:p>
        </p:txBody>
      </p:sp>
      <p:sp>
        <p:nvSpPr>
          <p:cNvPr id="3" name="Content Placeholder 2"/>
          <p:cNvSpPr>
            <a:spLocks noGrp="1"/>
          </p:cNvSpPr>
          <p:nvPr>
            <p:ph idx="1"/>
          </p:nvPr>
        </p:nvSpPr>
        <p:spPr>
          <a:xfrm>
            <a:off x="2819400" y="1831557"/>
            <a:ext cx="3429000" cy="4023360"/>
          </a:xfrm>
        </p:spPr>
        <p:txBody>
          <a:bodyPr/>
          <a:lstStyle/>
          <a:p>
            <a:r>
              <a:rPr lang="en-US" dirty="0"/>
              <a:t>The Submission Certification must be completed by a person identified as an Authorized Official:</a:t>
            </a:r>
          </a:p>
          <a:p>
            <a:pPr lvl="1">
              <a:buClrTx/>
            </a:pPr>
            <a:r>
              <a:rPr lang="en-US" dirty="0"/>
              <a:t>Signatory Authority</a:t>
            </a:r>
          </a:p>
          <a:p>
            <a:pPr lvl="1">
              <a:buClrTx/>
            </a:pPr>
            <a:r>
              <a:rPr lang="en-US" dirty="0"/>
              <a:t>Project Director</a:t>
            </a:r>
          </a:p>
          <a:p>
            <a:pPr lvl="1">
              <a:buClrTx/>
            </a:pPr>
            <a:r>
              <a:rPr lang="en-US" dirty="0"/>
              <a:t>Financial Officer</a:t>
            </a:r>
          </a:p>
          <a:p>
            <a:r>
              <a:rPr lang="en-US" dirty="0"/>
              <a:t>The Authorized Officials must be identified and completed</a:t>
            </a:r>
          </a:p>
          <a:p>
            <a:pPr lvl="1"/>
            <a:endParaRPr lang="en-US" dirty="0"/>
          </a:p>
        </p:txBody>
      </p:sp>
      <p:sp>
        <p:nvSpPr>
          <p:cNvPr id="4" name="TextBox 3">
            <a:hlinkClick r:id="rId3" action="ppaction://hlinkfile"/>
          </p:cNvPr>
          <p:cNvSpPr txBox="1"/>
          <p:nvPr/>
        </p:nvSpPr>
        <p:spPr>
          <a:xfrm>
            <a:off x="-17059" y="6019800"/>
            <a:ext cx="4841838" cy="307777"/>
          </a:xfrm>
          <a:prstGeom prst="rect">
            <a:avLst/>
          </a:prstGeom>
          <a:noFill/>
        </p:spPr>
        <p:txBody>
          <a:bodyPr wrap="none" rtlCol="0">
            <a:spAutoFit/>
          </a:bodyPr>
          <a:lstStyle/>
          <a:p>
            <a:r>
              <a:rPr lang="en-US" sz="1400" i="1" dirty="0">
                <a:solidFill>
                  <a:srgbClr val="FF0000"/>
                </a:solidFill>
              </a:rPr>
              <a:t>*Reference:  FY22 Grant Managers Guidance Manual – Page 21</a:t>
            </a:r>
          </a:p>
        </p:txBody>
      </p:sp>
      <p:pic>
        <p:nvPicPr>
          <p:cNvPr id="5" name="Picture 4"/>
          <p:cNvPicPr>
            <a:picLocks noChangeAspect="1"/>
          </p:cNvPicPr>
          <p:nvPr/>
        </p:nvPicPr>
        <p:blipFill>
          <a:blip r:embed="rId4"/>
          <a:stretch>
            <a:fillRect/>
          </a:stretch>
        </p:blipFill>
        <p:spPr>
          <a:xfrm>
            <a:off x="175380" y="1902244"/>
            <a:ext cx="2301120" cy="3125894"/>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6705600" y="1902244"/>
            <a:ext cx="2286000" cy="3125894"/>
          </a:xfrm>
          <a:prstGeom prst="rect">
            <a:avLst/>
          </a:prstGeom>
          <a:ln>
            <a:solidFill>
              <a:schemeClr val="tx1"/>
            </a:solidFill>
          </a:ln>
        </p:spPr>
      </p:pic>
    </p:spTree>
    <p:extLst>
      <p:ext uri="{BB962C8B-B14F-4D97-AF65-F5344CB8AC3E}">
        <p14:creationId xmlns:p14="http://schemas.microsoft.com/office/powerpoint/2010/main" val="452243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The Award Schedule</a:t>
            </a:r>
          </a:p>
        </p:txBody>
      </p:sp>
      <p:sp>
        <p:nvSpPr>
          <p:cNvPr id="3" name="Content Placeholder 2"/>
          <p:cNvSpPr>
            <a:spLocks noGrp="1"/>
          </p:cNvSpPr>
          <p:nvPr>
            <p:ph idx="1"/>
          </p:nvPr>
        </p:nvSpPr>
        <p:spPr>
          <a:xfrm>
            <a:off x="822959" y="1737361"/>
            <a:ext cx="7940041" cy="4282439"/>
          </a:xfrm>
        </p:spPr>
        <p:txBody>
          <a:bodyPr>
            <a:noAutofit/>
          </a:bodyPr>
          <a:lstStyle/>
          <a:p>
            <a:pPr marL="0" indent="0">
              <a:buNone/>
              <a:tabLst>
                <a:tab pos="3657600" algn="l"/>
              </a:tabLst>
            </a:pPr>
            <a:r>
              <a:rPr lang="en-US" sz="1400" dirty="0"/>
              <a:t>Multiagency Policies and Agreement	Within 30 days from the start of the award</a:t>
            </a:r>
          </a:p>
          <a:p>
            <a:pPr marL="0" indent="0">
              <a:buNone/>
              <a:tabLst>
                <a:tab pos="3657600" algn="l"/>
              </a:tabLst>
            </a:pPr>
            <a:r>
              <a:rPr lang="en-US" sz="1400" dirty="0"/>
              <a:t>Policy, Procedure or Protocols 	Within 30 days from the start of the award</a:t>
            </a:r>
          </a:p>
          <a:p>
            <a:pPr marL="0" indent="0">
              <a:buNone/>
              <a:tabLst>
                <a:tab pos="3657600" algn="l"/>
              </a:tabLst>
            </a:pPr>
            <a:r>
              <a:rPr lang="en-US" sz="1400" dirty="0"/>
              <a:t>Inventory Certification	Within 30 days from the start of the award</a:t>
            </a:r>
          </a:p>
          <a:p>
            <a:pPr marL="0" indent="0">
              <a:buNone/>
              <a:tabLst>
                <a:tab pos="3657600" algn="l"/>
              </a:tabLst>
            </a:pPr>
            <a:r>
              <a:rPr lang="en-US" sz="1400" dirty="0"/>
              <a:t>Pre-Program Public Prevention Report	No less than 30 days prior to the program deployment</a:t>
            </a:r>
          </a:p>
          <a:p>
            <a:pPr marL="0" indent="0">
              <a:buNone/>
              <a:tabLst>
                <a:tab pos="3657600" algn="l"/>
              </a:tabLst>
            </a:pPr>
            <a:r>
              <a:rPr lang="en-US" sz="1400" dirty="0"/>
              <a:t>Post-Program Public Prevention Report	No less than 30 days prior to the program completion</a:t>
            </a:r>
          </a:p>
          <a:p>
            <a:pPr marL="0" indent="0">
              <a:buNone/>
              <a:tabLst>
                <a:tab pos="3657600" algn="l"/>
              </a:tabLst>
            </a:pPr>
            <a:r>
              <a:rPr lang="en-US" sz="1400" dirty="0"/>
              <a:t>Training Planning Report	No less than 30 days prior to the planned training </a:t>
            </a:r>
          </a:p>
          <a:p>
            <a:pPr marL="0" indent="0">
              <a:buNone/>
              <a:tabLst>
                <a:tab pos="3657600" algn="l"/>
              </a:tabLst>
            </a:pPr>
            <a:r>
              <a:rPr lang="en-US" sz="1400" dirty="0"/>
              <a:t>Training Evaluation Report	No less than 30 days prior to the completion of training </a:t>
            </a:r>
          </a:p>
          <a:p>
            <a:pPr marL="0" indent="0">
              <a:buNone/>
              <a:tabLst>
                <a:tab pos="3657600" algn="l"/>
              </a:tabLst>
            </a:pPr>
            <a:r>
              <a:rPr lang="en-US" sz="1400" dirty="0"/>
              <a:t>Applicable Statistical Monthly Reporting 	Within 30 days from the end of the month</a:t>
            </a:r>
          </a:p>
          <a:p>
            <a:pPr marL="0" indent="0">
              <a:buNone/>
              <a:tabLst>
                <a:tab pos="3657600" algn="l"/>
              </a:tabLst>
            </a:pPr>
            <a:r>
              <a:rPr lang="en-US" sz="1400" b="1" dirty="0"/>
              <a:t>Quarterly Financial Reimbursements </a:t>
            </a:r>
            <a:r>
              <a:rPr lang="en-US" sz="1400" dirty="0"/>
              <a:t>	</a:t>
            </a:r>
            <a:r>
              <a:rPr lang="en-US" sz="1400" b="1" dirty="0"/>
              <a:t>Within 40 days from the end of the quarter</a:t>
            </a:r>
          </a:p>
          <a:p>
            <a:pPr marL="0" indent="0">
              <a:buNone/>
              <a:tabLst>
                <a:tab pos="3657600" algn="l"/>
              </a:tabLst>
            </a:pPr>
            <a:r>
              <a:rPr lang="en-US" sz="1400" dirty="0"/>
              <a:t>Applicable Statistical Quarterly Reporting 	Within 30 days from the end of the quarter</a:t>
            </a:r>
          </a:p>
          <a:p>
            <a:pPr marL="0" indent="0">
              <a:buNone/>
              <a:tabLst>
                <a:tab pos="3657600" algn="l"/>
              </a:tabLst>
            </a:pPr>
            <a:r>
              <a:rPr lang="en-US" sz="1400" dirty="0"/>
              <a:t>Semi-Annual Report Due Date	January 30, 2022</a:t>
            </a:r>
          </a:p>
          <a:p>
            <a:pPr marL="0" indent="0">
              <a:buNone/>
              <a:tabLst>
                <a:tab pos="3657600" algn="l"/>
              </a:tabLst>
            </a:pPr>
            <a:r>
              <a:rPr lang="en-US" sz="1400" dirty="0"/>
              <a:t>Annual Report Due Date	July 30, 2022</a:t>
            </a:r>
          </a:p>
        </p:txBody>
      </p:sp>
      <p:sp>
        <p:nvSpPr>
          <p:cNvPr id="4" name="TextBox 3">
            <a:hlinkClick r:id="rId3" action="ppaction://hlinkfile"/>
          </p:cNvPr>
          <p:cNvSpPr txBox="1"/>
          <p:nvPr/>
        </p:nvSpPr>
        <p:spPr>
          <a:xfrm>
            <a:off x="0" y="6096000"/>
            <a:ext cx="5009128" cy="307777"/>
          </a:xfrm>
          <a:prstGeom prst="rect">
            <a:avLst/>
          </a:prstGeom>
          <a:noFill/>
        </p:spPr>
        <p:txBody>
          <a:bodyPr wrap="none" rtlCol="0">
            <a:spAutoFit/>
          </a:bodyPr>
          <a:lstStyle/>
          <a:p>
            <a:r>
              <a:rPr lang="en-US" sz="1400" i="1" dirty="0">
                <a:solidFill>
                  <a:srgbClr val="FF0000"/>
                </a:solidFill>
              </a:rPr>
              <a:t>*Reference:  FY22 Grant Managers Guidance Manual – Chapter 6</a:t>
            </a:r>
          </a:p>
        </p:txBody>
      </p:sp>
    </p:spTree>
    <p:extLst>
      <p:ext uri="{BB962C8B-B14F-4D97-AF65-F5344CB8AC3E}">
        <p14:creationId xmlns:p14="http://schemas.microsoft.com/office/powerpoint/2010/main" val="4272223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13596"/>
          </a:xfrm>
        </p:spPr>
        <p:txBody>
          <a:bodyPr>
            <a:normAutofit/>
          </a:bodyPr>
          <a:lstStyle/>
          <a:p>
            <a:r>
              <a:rPr lang="en-US" sz="4000" b="1" dirty="0"/>
              <a:t>FY22 CATPA Grant Forms Review</a:t>
            </a:r>
          </a:p>
        </p:txBody>
      </p:sp>
      <p:sp>
        <p:nvSpPr>
          <p:cNvPr id="3" name="Content Placeholder 2"/>
          <p:cNvSpPr>
            <a:spLocks noGrp="1"/>
          </p:cNvSpPr>
          <p:nvPr>
            <p:ph sz="half" idx="1"/>
          </p:nvPr>
        </p:nvSpPr>
        <p:spPr>
          <a:xfrm>
            <a:off x="762000" y="1845736"/>
            <a:ext cx="3962400" cy="4023360"/>
          </a:xfrm>
        </p:spPr>
        <p:txBody>
          <a:bodyPr>
            <a:normAutofit/>
          </a:bodyPr>
          <a:lstStyle/>
          <a:p>
            <a:pPr>
              <a:buClrTx/>
              <a:buFont typeface="Wingdings" panose="05000000000000000000" pitchFamily="2" charset="2"/>
              <a:buChar char="ü"/>
            </a:pPr>
            <a:r>
              <a:rPr lang="en-US" sz="1500" b="1" dirty="0"/>
              <a:t>Authorized Officials Form</a:t>
            </a:r>
          </a:p>
          <a:p>
            <a:pPr>
              <a:buClrTx/>
              <a:buFont typeface="Wingdings" panose="05000000000000000000" pitchFamily="2" charset="2"/>
              <a:buChar char="ü"/>
            </a:pPr>
            <a:r>
              <a:rPr lang="en-US" sz="1500" b="1" dirty="0"/>
              <a:t>Change in Project Officials Form</a:t>
            </a:r>
          </a:p>
          <a:p>
            <a:pPr>
              <a:buClrTx/>
              <a:buFont typeface="Wingdings" panose="05000000000000000000" pitchFamily="2" charset="2"/>
              <a:buChar char="ü"/>
            </a:pPr>
            <a:r>
              <a:rPr lang="en-US" sz="1500" b="1" dirty="0"/>
              <a:t>Inventory Certification Form</a:t>
            </a:r>
          </a:p>
          <a:p>
            <a:pPr>
              <a:buClrTx/>
              <a:buFont typeface="Wingdings" panose="05000000000000000000" pitchFamily="2" charset="2"/>
              <a:buChar char="ü"/>
            </a:pPr>
            <a:r>
              <a:rPr lang="en-US" sz="1500" b="1" dirty="0"/>
              <a:t>Inventory Removal Form</a:t>
            </a:r>
          </a:p>
          <a:p>
            <a:pPr>
              <a:buClrTx/>
              <a:buFont typeface="Wingdings" panose="05000000000000000000" pitchFamily="2" charset="2"/>
              <a:buChar char="ü"/>
            </a:pPr>
            <a:r>
              <a:rPr lang="en-US" sz="1500" b="1" dirty="0"/>
              <a:t>Financial Payment Request Form</a:t>
            </a:r>
          </a:p>
          <a:p>
            <a:pPr>
              <a:buClrTx/>
              <a:buFont typeface="Wingdings" panose="05000000000000000000" pitchFamily="2" charset="2"/>
              <a:buChar char="ü"/>
            </a:pPr>
            <a:r>
              <a:rPr lang="en-US" sz="1500" b="1" dirty="0"/>
              <a:t>Modification Request Form</a:t>
            </a:r>
          </a:p>
          <a:p>
            <a:pPr>
              <a:buClrTx/>
              <a:buFont typeface="Wingdings" panose="05000000000000000000" pitchFamily="2" charset="2"/>
              <a:buChar char="ü"/>
            </a:pPr>
            <a:r>
              <a:rPr lang="en-US" sz="1500" b="1" dirty="0"/>
              <a:t>Semiannual and Annual Program Narrative Report</a:t>
            </a:r>
          </a:p>
          <a:p>
            <a:pPr>
              <a:buClrTx/>
              <a:buFont typeface="Wingdings" panose="05000000000000000000" pitchFamily="2" charset="2"/>
              <a:buChar char="ü"/>
            </a:pPr>
            <a:r>
              <a:rPr lang="en-US" sz="1400" dirty="0"/>
              <a:t>Multiagency Reporting Requirements</a:t>
            </a:r>
          </a:p>
          <a:p>
            <a:pPr>
              <a:buClrTx/>
              <a:buFont typeface="Wingdings" panose="05000000000000000000" pitchFamily="2" charset="2"/>
              <a:buChar char="ü"/>
            </a:pPr>
            <a:r>
              <a:rPr lang="en-US" sz="1400" dirty="0"/>
              <a:t>Pre-Program Public Education/Prevention Report</a:t>
            </a:r>
          </a:p>
          <a:p>
            <a:pPr marL="0" indent="0">
              <a:buNone/>
            </a:pPr>
            <a:endParaRPr lang="en-US" sz="1400" dirty="0"/>
          </a:p>
        </p:txBody>
      </p:sp>
      <p:sp>
        <p:nvSpPr>
          <p:cNvPr id="7" name="Content Placeholder 6"/>
          <p:cNvSpPr>
            <a:spLocks noGrp="1"/>
          </p:cNvSpPr>
          <p:nvPr>
            <p:ph sz="half" idx="2"/>
          </p:nvPr>
        </p:nvSpPr>
        <p:spPr>
          <a:xfrm>
            <a:off x="5029200" y="1824471"/>
            <a:ext cx="3870960" cy="4023359"/>
          </a:xfrm>
        </p:spPr>
        <p:txBody>
          <a:bodyPr>
            <a:normAutofit/>
          </a:bodyPr>
          <a:lstStyle/>
          <a:p>
            <a:pPr>
              <a:buClrTx/>
              <a:buFont typeface="Wingdings" panose="05000000000000000000" pitchFamily="2" charset="2"/>
              <a:buChar char="ü"/>
            </a:pPr>
            <a:r>
              <a:rPr lang="en-US" sz="1400" dirty="0"/>
              <a:t>Post-Program Public Education/Prevention Report</a:t>
            </a:r>
          </a:p>
          <a:p>
            <a:pPr>
              <a:buClrTx/>
              <a:buFont typeface="Wingdings" panose="05000000000000000000" pitchFamily="2" charset="2"/>
              <a:buChar char="ü"/>
            </a:pPr>
            <a:r>
              <a:rPr lang="en-US" sz="1400" dirty="0"/>
              <a:t>Training Planning Report</a:t>
            </a:r>
          </a:p>
          <a:p>
            <a:pPr>
              <a:buClrTx/>
              <a:buFont typeface="Wingdings" panose="05000000000000000000" pitchFamily="2" charset="2"/>
              <a:buChar char="ü"/>
            </a:pPr>
            <a:r>
              <a:rPr lang="en-US" sz="1400" dirty="0"/>
              <a:t>Training Evaluation Report</a:t>
            </a:r>
          </a:p>
          <a:p>
            <a:pPr>
              <a:buClrTx/>
              <a:buFont typeface="Wingdings" panose="05000000000000000000" pitchFamily="2" charset="2"/>
              <a:buChar char="ü"/>
            </a:pPr>
            <a:r>
              <a:rPr lang="en-US" sz="1500" b="1" dirty="0"/>
              <a:t>On-Site Monitoring Sample Letter</a:t>
            </a:r>
          </a:p>
          <a:p>
            <a:pPr>
              <a:buClrTx/>
              <a:buFont typeface="Wingdings" panose="05000000000000000000" pitchFamily="2" charset="2"/>
              <a:buChar char="ü"/>
            </a:pPr>
            <a:r>
              <a:rPr lang="en-US" sz="1500" b="1" dirty="0"/>
              <a:t>On-Site Monitoring Checklist</a:t>
            </a:r>
          </a:p>
          <a:p>
            <a:pPr>
              <a:buClrTx/>
              <a:buFont typeface="Wingdings" panose="05000000000000000000" pitchFamily="2" charset="2"/>
              <a:buChar char="ü"/>
            </a:pPr>
            <a:r>
              <a:rPr lang="en-US" sz="1500" b="1" dirty="0"/>
              <a:t>On-Site Monitoring Guidance Introduction</a:t>
            </a:r>
          </a:p>
          <a:p>
            <a:endParaRPr lang="en-US" sz="1400" dirty="0"/>
          </a:p>
        </p:txBody>
      </p:sp>
      <p:pic>
        <p:nvPicPr>
          <p:cNvPr id="8" name="Picture 7"/>
          <p:cNvPicPr>
            <a:picLocks noChangeAspect="1"/>
          </p:cNvPicPr>
          <p:nvPr/>
        </p:nvPicPr>
        <p:blipFill>
          <a:blip r:embed="rId3"/>
          <a:stretch>
            <a:fillRect/>
          </a:stretch>
        </p:blipFill>
        <p:spPr>
          <a:xfrm>
            <a:off x="5105400" y="4191000"/>
            <a:ext cx="1438601" cy="1981200"/>
          </a:xfrm>
          <a:prstGeom prst="rect">
            <a:avLst/>
          </a:prstGeom>
          <a:ln w="15875">
            <a:solidFill>
              <a:schemeClr val="tx1"/>
            </a:solidFill>
          </a:ln>
        </p:spPr>
      </p:pic>
      <p:sp>
        <p:nvSpPr>
          <p:cNvPr id="4" name="TextBox 3"/>
          <p:cNvSpPr txBox="1"/>
          <p:nvPr/>
        </p:nvSpPr>
        <p:spPr>
          <a:xfrm>
            <a:off x="6964680" y="5105400"/>
            <a:ext cx="2078133" cy="369332"/>
          </a:xfrm>
          <a:prstGeom prst="rect">
            <a:avLst/>
          </a:prstGeom>
          <a:noFill/>
        </p:spPr>
        <p:txBody>
          <a:bodyPr wrap="none" rtlCol="0">
            <a:spAutoFit/>
          </a:bodyPr>
          <a:lstStyle/>
          <a:p>
            <a:r>
              <a:rPr lang="en-US" dirty="0"/>
              <a:t>FY22 Grantee Forms</a:t>
            </a:r>
          </a:p>
        </p:txBody>
      </p:sp>
    </p:spTree>
    <p:extLst>
      <p:ext uri="{BB962C8B-B14F-4D97-AF65-F5344CB8AC3E}">
        <p14:creationId xmlns:p14="http://schemas.microsoft.com/office/powerpoint/2010/main" val="1820188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 &amp; Discussions</a:t>
            </a:r>
          </a:p>
        </p:txBody>
      </p:sp>
      <p:sp>
        <p:nvSpPr>
          <p:cNvPr id="3" name="TextBox 2">
            <a:hlinkClick r:id="rId3" action="ppaction://hlinkfile"/>
          </p:cNvPr>
          <p:cNvSpPr txBox="1"/>
          <p:nvPr/>
        </p:nvSpPr>
        <p:spPr>
          <a:xfrm>
            <a:off x="-17059" y="6019800"/>
            <a:ext cx="9166997" cy="307777"/>
          </a:xfrm>
          <a:prstGeom prst="rect">
            <a:avLst/>
          </a:prstGeom>
          <a:noFill/>
        </p:spPr>
        <p:txBody>
          <a:bodyPr wrap="none" rtlCol="0">
            <a:spAutoFit/>
          </a:bodyPr>
          <a:lstStyle/>
          <a:p>
            <a:r>
              <a:rPr lang="en-US" sz="1400" i="1" dirty="0"/>
              <a:t>Kenya Lyons DESK 303-239-5881   CELL 303-253-0694  </a:t>
            </a:r>
            <a:r>
              <a:rPr lang="en-US" sz="1400" i="1" dirty="0">
                <a:hlinkClick r:id="rId4"/>
              </a:rPr>
              <a:t>kenya.lyons@state.co.us</a:t>
            </a:r>
            <a:r>
              <a:rPr lang="en-US" sz="1400" i="1" dirty="0"/>
              <a:t>   Krystal Cook-Matson OFFICE 303-239-5882</a:t>
            </a:r>
          </a:p>
        </p:txBody>
      </p:sp>
    </p:spTree>
    <p:extLst>
      <p:ext uri="{BB962C8B-B14F-4D97-AF65-F5344CB8AC3E}">
        <p14:creationId xmlns:p14="http://schemas.microsoft.com/office/powerpoint/2010/main" val="468899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Information and Support</a:t>
            </a:r>
          </a:p>
        </p:txBody>
      </p:sp>
      <p:sp>
        <p:nvSpPr>
          <p:cNvPr id="3" name="Content Placeholder 2"/>
          <p:cNvSpPr>
            <a:spLocks noGrp="1"/>
          </p:cNvSpPr>
          <p:nvPr>
            <p:ph idx="1"/>
          </p:nvPr>
        </p:nvSpPr>
        <p:spPr/>
        <p:txBody>
          <a:bodyPr/>
          <a:lstStyle/>
          <a:p>
            <a:pPr marL="230188" indent="-230188">
              <a:buClrTx/>
              <a:buFont typeface="Wingdings" panose="05000000000000000000" pitchFamily="2" charset="2"/>
              <a:buChar char="Ø"/>
            </a:pPr>
            <a:r>
              <a:rPr lang="en-US" dirty="0"/>
              <a:t>CATPA Website:</a:t>
            </a:r>
          </a:p>
          <a:p>
            <a:r>
              <a:rPr lang="en-US" dirty="0">
                <a:hlinkClick r:id="rId2"/>
              </a:rPr>
              <a:t>www.Colorado.gov/pacific/csp/coloradoautotheftpreventionauthority</a:t>
            </a:r>
            <a:endParaRPr lang="en-US" dirty="0"/>
          </a:p>
          <a:p>
            <a:endParaRPr lang="en-US" dirty="0"/>
          </a:p>
          <a:p>
            <a:pPr>
              <a:buClrTx/>
              <a:buFont typeface="Wingdings" panose="05000000000000000000" pitchFamily="2" charset="2"/>
              <a:buChar char="Ø"/>
            </a:pPr>
            <a:r>
              <a:rPr lang="en-US" dirty="0"/>
              <a:t>Kenya Lyons</a:t>
            </a:r>
          </a:p>
          <a:p>
            <a:pPr marL="176213" indent="0">
              <a:buClrTx/>
              <a:buNone/>
            </a:pPr>
            <a:r>
              <a:rPr lang="en-US" dirty="0"/>
              <a:t>303-239-5881 (Office)</a:t>
            </a:r>
          </a:p>
          <a:p>
            <a:pPr marL="176213" indent="0">
              <a:buClrTx/>
              <a:buNone/>
            </a:pPr>
            <a:r>
              <a:rPr lang="en-US" dirty="0"/>
              <a:t>Kenya.lyons@state.co.us</a:t>
            </a:r>
          </a:p>
        </p:txBody>
      </p:sp>
    </p:spTree>
    <p:extLst>
      <p:ext uri="{BB962C8B-B14F-4D97-AF65-F5344CB8AC3E}">
        <p14:creationId xmlns:p14="http://schemas.microsoft.com/office/powerpoint/2010/main" val="273512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FY 2022 Grant Managers Guidance Manual</a:t>
            </a:r>
          </a:p>
        </p:txBody>
      </p:sp>
      <p:sp>
        <p:nvSpPr>
          <p:cNvPr id="6" name="Content Placeholder 5"/>
          <p:cNvSpPr>
            <a:spLocks noGrp="1"/>
          </p:cNvSpPr>
          <p:nvPr>
            <p:ph sz="half" idx="2"/>
          </p:nvPr>
        </p:nvSpPr>
        <p:spPr>
          <a:xfrm>
            <a:off x="848360" y="1828800"/>
            <a:ext cx="4040188" cy="3951288"/>
          </a:xfrm>
        </p:spPr>
        <p:txBody>
          <a:bodyPr>
            <a:normAutofit lnSpcReduction="10000"/>
          </a:bodyPr>
          <a:lstStyle/>
          <a:p>
            <a:pPr marL="461963" indent="-461963">
              <a:buClrTx/>
              <a:buFont typeface="Wingdings" panose="05000000000000000000" pitchFamily="2" charset="2"/>
              <a:buChar char="Ø"/>
            </a:pPr>
            <a:r>
              <a:rPr lang="en-US" dirty="0"/>
              <a:t>To be used as an instructional guide for completing the FY22 Application.</a:t>
            </a:r>
          </a:p>
          <a:p>
            <a:pPr marL="461963" indent="-461963">
              <a:buClrTx/>
              <a:buFont typeface="Wingdings" panose="05000000000000000000" pitchFamily="2" charset="2"/>
              <a:buChar char="Ø"/>
            </a:pPr>
            <a:r>
              <a:rPr lang="en-US" dirty="0"/>
              <a:t>To provide foundational information on the qualifiers, limitations and scope of the CATPA grant application.</a:t>
            </a:r>
          </a:p>
          <a:p>
            <a:pPr marL="461963" indent="-461963">
              <a:buClrTx/>
              <a:buFont typeface="Wingdings" panose="05000000000000000000" pitchFamily="2" charset="2"/>
              <a:buChar char="Ø"/>
            </a:pPr>
            <a:r>
              <a:rPr lang="en-US" dirty="0"/>
              <a:t>To provide transparency on Guiding Principles used by the CATPA Board for funding applicants.</a:t>
            </a:r>
          </a:p>
          <a:p>
            <a:pPr marL="461963" indent="-461963">
              <a:buClrTx/>
              <a:buFont typeface="Wingdings" panose="05000000000000000000" pitchFamily="2" charset="2"/>
              <a:buChar char="Ø"/>
            </a:pPr>
            <a:r>
              <a:rPr lang="en-US" dirty="0"/>
              <a:t>To be used as a template for administering an awarded grant.</a:t>
            </a:r>
          </a:p>
          <a:p>
            <a:pPr>
              <a:buClrTx/>
              <a:buFont typeface="Wingdings" panose="05000000000000000000" pitchFamily="2" charset="2"/>
              <a:buChar char="Ø"/>
            </a:pPr>
            <a:endParaRPr lang="en-US" dirty="0"/>
          </a:p>
        </p:txBody>
      </p:sp>
      <p:pic>
        <p:nvPicPr>
          <p:cNvPr id="8" name="Content Placeholder 7"/>
          <p:cNvPicPr>
            <a:picLocks noGrp="1"/>
          </p:cNvPicPr>
          <p:nvPr>
            <p:ph sz="quarter" idx="4"/>
          </p:nvPr>
        </p:nvPicPr>
        <p:blipFill>
          <a:blip r:embed="rId3"/>
          <a:stretch>
            <a:fillRect/>
          </a:stretch>
        </p:blipFill>
        <p:spPr>
          <a:xfrm>
            <a:off x="5254455" y="1905001"/>
            <a:ext cx="3203745" cy="3963988"/>
          </a:xfrm>
          <a:prstGeom prst="rect">
            <a:avLst/>
          </a:prstGeom>
          <a:ln w="15875">
            <a:solidFill>
              <a:schemeClr val="tx1"/>
            </a:solidFill>
          </a:ln>
        </p:spPr>
      </p:pic>
    </p:spTree>
    <p:extLst>
      <p:ext uri="{BB962C8B-B14F-4D97-AF65-F5344CB8AC3E}">
        <p14:creationId xmlns:p14="http://schemas.microsoft.com/office/powerpoint/2010/main" val="180778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Chapter 1 - Introduction</a:t>
            </a:r>
          </a:p>
        </p:txBody>
      </p:sp>
      <p:sp>
        <p:nvSpPr>
          <p:cNvPr id="3" name="Content Placeholder 2"/>
          <p:cNvSpPr>
            <a:spLocks noGrp="1"/>
          </p:cNvSpPr>
          <p:nvPr>
            <p:ph idx="1"/>
          </p:nvPr>
        </p:nvSpPr>
        <p:spPr/>
        <p:txBody>
          <a:bodyPr>
            <a:normAutofit/>
          </a:bodyPr>
          <a:lstStyle/>
          <a:p>
            <a:pPr marL="461963" indent="-461963">
              <a:buClrTx/>
              <a:buFont typeface="Wingdings" panose="05000000000000000000" pitchFamily="2" charset="2"/>
              <a:buChar char="v"/>
            </a:pPr>
            <a:r>
              <a:rPr lang="en-US" sz="2400" b="1" dirty="0"/>
              <a:t>CATPA’s Mission Statement</a:t>
            </a:r>
          </a:p>
          <a:p>
            <a:pPr marL="461963" indent="-461963">
              <a:buClrTx/>
              <a:buFont typeface="Wingdings" panose="05000000000000000000" pitchFamily="2" charset="2"/>
              <a:buChar char="v"/>
            </a:pPr>
            <a:r>
              <a:rPr lang="en-US" sz="2400" b="1" dirty="0"/>
              <a:t>Background of the CATPA Grant Program</a:t>
            </a:r>
          </a:p>
          <a:p>
            <a:pPr marL="461963" indent="-461963">
              <a:buClrTx/>
              <a:buFont typeface="Wingdings" panose="05000000000000000000" pitchFamily="2" charset="2"/>
              <a:buChar char="v"/>
            </a:pPr>
            <a:r>
              <a:rPr lang="en-US" sz="2400" b="1" dirty="0"/>
              <a:t>The CATPA Board of Directors</a:t>
            </a:r>
          </a:p>
          <a:p>
            <a:pPr marL="461963" indent="-461963">
              <a:buClrTx/>
              <a:buFont typeface="Wingdings" panose="05000000000000000000" pitchFamily="2" charset="2"/>
              <a:buChar char="v"/>
            </a:pPr>
            <a:r>
              <a:rPr lang="en-US" sz="2400" b="1" dirty="0"/>
              <a:t>Grant Application Conditions</a:t>
            </a:r>
          </a:p>
          <a:p>
            <a:pPr marL="461963" indent="-461963">
              <a:buClrTx/>
              <a:buFont typeface="Wingdings" panose="05000000000000000000" pitchFamily="2" charset="2"/>
              <a:buChar char="v"/>
            </a:pPr>
            <a:r>
              <a:rPr lang="en-US" sz="2400" b="1" dirty="0"/>
              <a:t>Grant Review an Evaluation Methodology</a:t>
            </a:r>
          </a:p>
        </p:txBody>
      </p:sp>
      <p:sp>
        <p:nvSpPr>
          <p:cNvPr id="4" name="TextBox 3">
            <a:hlinkClick r:id="rId3" action="ppaction://hlinkfile"/>
          </p:cNvPr>
          <p:cNvSpPr txBox="1"/>
          <p:nvPr/>
        </p:nvSpPr>
        <p:spPr>
          <a:xfrm>
            <a:off x="2274640" y="5977467"/>
            <a:ext cx="4640438" cy="307777"/>
          </a:xfrm>
          <a:prstGeom prst="rect">
            <a:avLst/>
          </a:prstGeom>
          <a:noFill/>
        </p:spPr>
        <p:txBody>
          <a:bodyPr wrap="none" rtlCol="0">
            <a:spAutoFit/>
          </a:bodyPr>
          <a:lstStyle/>
          <a:p>
            <a:pPr algn="ctr"/>
            <a:r>
              <a:rPr lang="en-US" sz="1400" i="1" dirty="0">
                <a:solidFill>
                  <a:srgbClr val="FF0000"/>
                </a:solidFill>
              </a:rPr>
              <a:t>*Reference:  FY22 Grant Manager Guidance Manual – page 4</a:t>
            </a:r>
          </a:p>
        </p:txBody>
      </p:sp>
    </p:spTree>
    <p:extLst>
      <p:ext uri="{BB962C8B-B14F-4D97-AF65-F5344CB8AC3E}">
        <p14:creationId xmlns:p14="http://schemas.microsoft.com/office/powerpoint/2010/main" val="219410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Page 2 – Table of Contents</a:t>
            </a:r>
          </a:p>
        </p:txBody>
      </p:sp>
      <p:sp>
        <p:nvSpPr>
          <p:cNvPr id="7" name="Content Placeholder 6"/>
          <p:cNvSpPr>
            <a:spLocks noGrp="1"/>
          </p:cNvSpPr>
          <p:nvPr>
            <p:ph idx="1"/>
          </p:nvPr>
        </p:nvSpPr>
        <p:spPr>
          <a:xfrm>
            <a:off x="822959" y="1845734"/>
            <a:ext cx="5349241" cy="4023360"/>
          </a:xfrm>
        </p:spPr>
        <p:txBody>
          <a:bodyPr>
            <a:normAutofit fontScale="92500"/>
          </a:bodyPr>
          <a:lstStyle/>
          <a:p>
            <a:pPr marL="0" indent="0">
              <a:buNone/>
            </a:pPr>
            <a:r>
              <a:rPr lang="en-US" b="1" dirty="0"/>
              <a:t>Chapter 1 – Introduction and Background of CATPA</a:t>
            </a:r>
          </a:p>
          <a:p>
            <a:pPr marL="0" indent="0">
              <a:buNone/>
            </a:pPr>
            <a:r>
              <a:rPr lang="en-US" b="1" dirty="0"/>
              <a:t>Chapter 2 – FY22 Application Schedule</a:t>
            </a:r>
          </a:p>
          <a:p>
            <a:pPr marL="0" indent="0">
              <a:buNone/>
            </a:pPr>
            <a:r>
              <a:rPr lang="en-US" b="1" dirty="0"/>
              <a:t>Chapter 3 – Helpful Hints</a:t>
            </a:r>
          </a:p>
          <a:p>
            <a:pPr marL="0" indent="0">
              <a:buNone/>
            </a:pPr>
            <a:r>
              <a:rPr lang="en-US" b="1" dirty="0"/>
              <a:t>Chapter 4 – Application Instructions</a:t>
            </a:r>
          </a:p>
          <a:p>
            <a:pPr marL="0" indent="0">
              <a:buNone/>
            </a:pPr>
            <a:r>
              <a:rPr lang="en-US" b="1" dirty="0"/>
              <a:t>Chapter 5 – Files &amp; Records (Upon Award)</a:t>
            </a:r>
          </a:p>
          <a:p>
            <a:pPr marL="0" indent="0">
              <a:buNone/>
            </a:pPr>
            <a:r>
              <a:rPr lang="en-US" b="1" dirty="0"/>
              <a:t>Chapter 6 – Reporting Requirements (Upon Award)</a:t>
            </a:r>
          </a:p>
          <a:p>
            <a:pPr marL="0" indent="0">
              <a:buNone/>
            </a:pPr>
            <a:r>
              <a:rPr lang="en-US" b="1" dirty="0"/>
              <a:t>Chapter 7 – Marketing Requirements (Upon Award)</a:t>
            </a:r>
          </a:p>
          <a:p>
            <a:pPr marL="0" indent="0">
              <a:buNone/>
            </a:pPr>
            <a:r>
              <a:rPr lang="en-US" b="1" dirty="0"/>
              <a:t>Chapter 8 – Definitions</a:t>
            </a:r>
          </a:p>
          <a:p>
            <a:pPr marL="0" indent="0">
              <a:buNone/>
            </a:pPr>
            <a:r>
              <a:rPr lang="en-US" b="1" dirty="0">
                <a:solidFill>
                  <a:srgbClr val="FF0000"/>
                </a:solidFill>
              </a:rPr>
              <a:t>Chapter 9 – CATPA Board Guiding Principles</a:t>
            </a:r>
          </a:p>
          <a:p>
            <a:pPr marL="0" indent="0">
              <a:buNone/>
            </a:pPr>
            <a:endParaRPr lang="en-US" b="1" dirty="0"/>
          </a:p>
        </p:txBody>
      </p:sp>
      <p:pic>
        <p:nvPicPr>
          <p:cNvPr id="4" name="Picture 3"/>
          <p:cNvPicPr>
            <a:picLocks noChangeAspect="1"/>
          </p:cNvPicPr>
          <p:nvPr/>
        </p:nvPicPr>
        <p:blipFill>
          <a:blip r:embed="rId3"/>
          <a:stretch>
            <a:fillRect/>
          </a:stretch>
        </p:blipFill>
        <p:spPr>
          <a:xfrm>
            <a:off x="6172200" y="1776915"/>
            <a:ext cx="2843213" cy="4067795"/>
          </a:xfrm>
          <a:prstGeom prst="rect">
            <a:avLst/>
          </a:prstGeom>
        </p:spPr>
      </p:pic>
    </p:spTree>
    <p:extLst>
      <p:ext uri="{BB962C8B-B14F-4D97-AF65-F5344CB8AC3E}">
        <p14:creationId xmlns:p14="http://schemas.microsoft.com/office/powerpoint/2010/main" val="330576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9DCC-7588-4DE9-B7D3-D3B20007223E}"/>
              </a:ext>
            </a:extLst>
          </p:cNvPr>
          <p:cNvSpPr>
            <a:spLocks noGrp="1"/>
          </p:cNvSpPr>
          <p:nvPr>
            <p:ph type="title"/>
          </p:nvPr>
        </p:nvSpPr>
        <p:spPr/>
        <p:txBody>
          <a:bodyPr>
            <a:normAutofit/>
          </a:bodyPr>
          <a:lstStyle/>
          <a:p>
            <a:r>
              <a:rPr lang="en-US" sz="4400" b="1" dirty="0"/>
              <a:t>CATPA Board Guiding Principles</a:t>
            </a:r>
          </a:p>
        </p:txBody>
      </p:sp>
      <p:sp>
        <p:nvSpPr>
          <p:cNvPr id="3" name="Content Placeholder 2">
            <a:extLst>
              <a:ext uri="{FF2B5EF4-FFF2-40B4-BE49-F238E27FC236}">
                <a16:creationId xmlns:a16="http://schemas.microsoft.com/office/drawing/2014/main" id="{C5EA1EBD-1C24-4975-B501-86B19C387D65}"/>
              </a:ext>
            </a:extLst>
          </p:cNvPr>
          <p:cNvSpPr>
            <a:spLocks noGrp="1"/>
          </p:cNvSpPr>
          <p:nvPr>
            <p:ph idx="1"/>
          </p:nvPr>
        </p:nvSpPr>
        <p:spPr/>
        <p:txBody>
          <a:bodyPr/>
          <a:lstStyle/>
          <a:p>
            <a:pPr marL="461963" indent="-461963">
              <a:buNone/>
            </a:pPr>
            <a:r>
              <a:rPr lang="en-US" b="1" dirty="0"/>
              <a:t>1.	</a:t>
            </a:r>
            <a:r>
              <a:rPr lang="en-US" b="1" dirty="0">
                <a:solidFill>
                  <a:schemeClr val="tx1"/>
                </a:solidFill>
              </a:rPr>
              <a:t>Review for Statutory and Regulation Predicates</a:t>
            </a:r>
          </a:p>
          <a:p>
            <a:pPr marL="914400" lvl="1" indent="-452438">
              <a:buClrTx/>
              <a:buFont typeface="Arial" panose="020B0604020202020204" pitchFamily="34" charset="0"/>
              <a:buChar char="•"/>
            </a:pPr>
            <a:r>
              <a:rPr lang="en-US" dirty="0">
                <a:solidFill>
                  <a:schemeClr val="tx1"/>
                </a:solidFill>
              </a:rPr>
              <a:t>See Page 43 for list of predicates from §42-5-112 C.R.S. and 8 C.C.R. 1507-50</a:t>
            </a:r>
          </a:p>
          <a:p>
            <a:pPr marL="461963" indent="-461963">
              <a:buNone/>
            </a:pPr>
            <a:r>
              <a:rPr lang="en-US" b="1" dirty="0">
                <a:solidFill>
                  <a:schemeClr val="tx1"/>
                </a:solidFill>
              </a:rPr>
              <a:t>2.	Identification and Anticipation of Funding ($4.5 - $5.7 million FY22)</a:t>
            </a:r>
          </a:p>
        </p:txBody>
      </p:sp>
      <p:graphicFrame>
        <p:nvGraphicFramePr>
          <p:cNvPr id="4" name="Chart 3">
            <a:extLst>
              <a:ext uri="{FF2B5EF4-FFF2-40B4-BE49-F238E27FC236}">
                <a16:creationId xmlns:a16="http://schemas.microsoft.com/office/drawing/2014/main" id="{0918313D-DC7A-4DEE-9D0B-0F902E79B8E5}"/>
              </a:ext>
            </a:extLst>
          </p:cNvPr>
          <p:cNvGraphicFramePr/>
          <p:nvPr>
            <p:extLst>
              <p:ext uri="{D42A27DB-BD31-4B8C-83A1-F6EECF244321}">
                <p14:modId xmlns:p14="http://schemas.microsoft.com/office/powerpoint/2010/main" val="2855031801"/>
              </p:ext>
            </p:extLst>
          </p:nvPr>
        </p:nvGraphicFramePr>
        <p:xfrm>
          <a:off x="1295400" y="3230911"/>
          <a:ext cx="5715000" cy="29412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93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9DCC-7588-4DE9-B7D3-D3B20007223E}"/>
              </a:ext>
            </a:extLst>
          </p:cNvPr>
          <p:cNvSpPr>
            <a:spLocks noGrp="1"/>
          </p:cNvSpPr>
          <p:nvPr>
            <p:ph type="title"/>
          </p:nvPr>
        </p:nvSpPr>
        <p:spPr/>
        <p:txBody>
          <a:bodyPr>
            <a:normAutofit/>
          </a:bodyPr>
          <a:lstStyle/>
          <a:p>
            <a:r>
              <a:rPr lang="en-US" sz="4400" b="1" dirty="0"/>
              <a:t>CATPA Board Guiding Principles</a:t>
            </a:r>
          </a:p>
        </p:txBody>
      </p:sp>
      <p:sp>
        <p:nvSpPr>
          <p:cNvPr id="3" name="Content Placeholder 2">
            <a:extLst>
              <a:ext uri="{FF2B5EF4-FFF2-40B4-BE49-F238E27FC236}">
                <a16:creationId xmlns:a16="http://schemas.microsoft.com/office/drawing/2014/main" id="{C5EA1EBD-1C24-4975-B501-86B19C387D65}"/>
              </a:ext>
            </a:extLst>
          </p:cNvPr>
          <p:cNvSpPr>
            <a:spLocks noGrp="1"/>
          </p:cNvSpPr>
          <p:nvPr>
            <p:ph idx="1"/>
          </p:nvPr>
        </p:nvSpPr>
        <p:spPr/>
        <p:txBody>
          <a:bodyPr>
            <a:normAutofit fontScale="92500" lnSpcReduction="20000"/>
          </a:bodyPr>
          <a:lstStyle/>
          <a:p>
            <a:pPr marL="461963" indent="-461963">
              <a:buClrTx/>
              <a:buAutoNum type="arabicPeriod" startAt="3"/>
            </a:pPr>
            <a:r>
              <a:rPr lang="en-US" b="1" dirty="0">
                <a:solidFill>
                  <a:schemeClr val="tx1"/>
                </a:solidFill>
              </a:rPr>
              <a:t>Guiding Principles</a:t>
            </a:r>
          </a:p>
          <a:p>
            <a:pPr marL="914400" indent="-452438">
              <a:buClrTx/>
              <a:buFont typeface="Wingdings" panose="05000000000000000000" pitchFamily="2" charset="2"/>
              <a:buChar char="v"/>
            </a:pPr>
            <a:r>
              <a:rPr lang="en-US" dirty="0">
                <a:solidFill>
                  <a:schemeClr val="tx1"/>
                </a:solidFill>
              </a:rPr>
              <a:t>Geographical Distribution</a:t>
            </a:r>
          </a:p>
          <a:p>
            <a:pPr marL="914400" indent="-452438">
              <a:buClrTx/>
              <a:buFont typeface="Wingdings" panose="05000000000000000000" pitchFamily="2" charset="2"/>
              <a:buChar char="v"/>
            </a:pPr>
            <a:r>
              <a:rPr lang="en-US" dirty="0">
                <a:solidFill>
                  <a:schemeClr val="tx1"/>
                </a:solidFill>
              </a:rPr>
              <a:t>Initiative Apportionment</a:t>
            </a:r>
          </a:p>
          <a:p>
            <a:pPr marL="914400" indent="-452438">
              <a:buClrTx/>
              <a:buFont typeface="Wingdings" panose="05000000000000000000" pitchFamily="2" charset="2"/>
              <a:buChar char="v"/>
            </a:pPr>
            <a:r>
              <a:rPr lang="en-US" dirty="0">
                <a:solidFill>
                  <a:schemeClr val="tx1"/>
                </a:solidFill>
              </a:rPr>
              <a:t>Successful Program</a:t>
            </a:r>
          </a:p>
          <a:p>
            <a:pPr marL="914400" indent="-452438">
              <a:buClrTx/>
              <a:buFont typeface="Wingdings" panose="05000000000000000000" pitchFamily="2" charset="2"/>
              <a:buChar char="v"/>
            </a:pPr>
            <a:r>
              <a:rPr lang="en-US" dirty="0">
                <a:solidFill>
                  <a:schemeClr val="tx1"/>
                </a:solidFill>
              </a:rPr>
              <a:t>Crime Relevance</a:t>
            </a:r>
          </a:p>
          <a:p>
            <a:pPr marL="914400" indent="-452438">
              <a:buClrTx/>
              <a:buFont typeface="Wingdings" panose="05000000000000000000" pitchFamily="2" charset="2"/>
              <a:buChar char="v"/>
            </a:pPr>
            <a:r>
              <a:rPr lang="en-US" dirty="0">
                <a:solidFill>
                  <a:schemeClr val="tx1"/>
                </a:solidFill>
              </a:rPr>
              <a:t>Auto Theft Per Capita Rate</a:t>
            </a:r>
          </a:p>
          <a:p>
            <a:pPr marL="914400" indent="-452438">
              <a:buClrTx/>
              <a:buFont typeface="Wingdings" panose="05000000000000000000" pitchFamily="2" charset="2"/>
              <a:buChar char="v"/>
            </a:pPr>
            <a:r>
              <a:rPr lang="en-US" dirty="0">
                <a:solidFill>
                  <a:schemeClr val="tx1"/>
                </a:solidFill>
              </a:rPr>
              <a:t>Auto Theft and Vehicle Registration Rate</a:t>
            </a:r>
          </a:p>
          <a:p>
            <a:pPr marL="914400" indent="-452438">
              <a:buClrTx/>
              <a:buFont typeface="Wingdings" panose="05000000000000000000" pitchFamily="2" charset="2"/>
              <a:buChar char="v"/>
            </a:pPr>
            <a:r>
              <a:rPr lang="en-US" dirty="0">
                <a:solidFill>
                  <a:schemeClr val="tx1"/>
                </a:solidFill>
              </a:rPr>
              <a:t>Consideration of Land, Population and Theft Rates</a:t>
            </a:r>
          </a:p>
          <a:p>
            <a:pPr marL="914400" indent="-452438">
              <a:buClrTx/>
              <a:buFont typeface="Wingdings" panose="05000000000000000000" pitchFamily="2" charset="2"/>
              <a:buChar char="v"/>
            </a:pPr>
            <a:r>
              <a:rPr lang="en-US" dirty="0">
                <a:solidFill>
                  <a:schemeClr val="tx1"/>
                </a:solidFill>
              </a:rPr>
              <a:t>Land, Population, Theft Rates and Weighting Factors</a:t>
            </a:r>
          </a:p>
          <a:p>
            <a:pPr marL="914400" indent="-452438">
              <a:buClrTx/>
              <a:buFont typeface="Wingdings" panose="05000000000000000000" pitchFamily="2" charset="2"/>
              <a:buChar char="v"/>
            </a:pPr>
            <a:r>
              <a:rPr lang="en-US" dirty="0">
                <a:solidFill>
                  <a:schemeClr val="tx1"/>
                </a:solidFill>
              </a:rPr>
              <a:t>Consideration of Multiagency Applications</a:t>
            </a:r>
          </a:p>
          <a:p>
            <a:pPr marL="914400" indent="-452438">
              <a:buFont typeface="Wingdings" panose="05000000000000000000" pitchFamily="2" charset="2"/>
              <a:buChar char="v"/>
            </a:pPr>
            <a:endParaRPr lang="en-US" dirty="0"/>
          </a:p>
        </p:txBody>
      </p:sp>
      <p:pic>
        <p:nvPicPr>
          <p:cNvPr id="5" name="Picture 4">
            <a:extLst>
              <a:ext uri="{FF2B5EF4-FFF2-40B4-BE49-F238E27FC236}">
                <a16:creationId xmlns:a16="http://schemas.microsoft.com/office/drawing/2014/main" id="{09DE12D2-FD21-4735-AD11-B8FFC95B2EA0}"/>
              </a:ext>
            </a:extLst>
          </p:cNvPr>
          <p:cNvPicPr>
            <a:picLocks noChangeAspect="1"/>
          </p:cNvPicPr>
          <p:nvPr/>
        </p:nvPicPr>
        <p:blipFill>
          <a:blip r:embed="rId2"/>
          <a:stretch>
            <a:fillRect/>
          </a:stretch>
        </p:blipFill>
        <p:spPr>
          <a:xfrm>
            <a:off x="6078828" y="1785026"/>
            <a:ext cx="3065172" cy="2405974"/>
          </a:xfrm>
          <a:prstGeom prst="rect">
            <a:avLst/>
          </a:prstGeom>
        </p:spPr>
      </p:pic>
      <p:sp>
        <p:nvSpPr>
          <p:cNvPr id="6" name="TextBox 5">
            <a:hlinkClick r:id="rId3" action="ppaction://hlinkfile"/>
            <a:extLst>
              <a:ext uri="{FF2B5EF4-FFF2-40B4-BE49-F238E27FC236}">
                <a16:creationId xmlns:a16="http://schemas.microsoft.com/office/drawing/2014/main" id="{47C294D0-6D37-45C4-BCB2-C17BF05FBAD5}"/>
              </a:ext>
            </a:extLst>
          </p:cNvPr>
          <p:cNvSpPr txBox="1"/>
          <p:nvPr/>
        </p:nvSpPr>
        <p:spPr>
          <a:xfrm>
            <a:off x="0" y="6016823"/>
            <a:ext cx="5730992" cy="307777"/>
          </a:xfrm>
          <a:prstGeom prst="rect">
            <a:avLst/>
          </a:prstGeom>
          <a:noFill/>
        </p:spPr>
        <p:txBody>
          <a:bodyPr wrap="none" rtlCol="0">
            <a:spAutoFit/>
          </a:bodyPr>
          <a:lstStyle/>
          <a:p>
            <a:r>
              <a:rPr lang="en-US" sz="1400" i="1" dirty="0">
                <a:solidFill>
                  <a:srgbClr val="FF0000"/>
                </a:solidFill>
              </a:rPr>
              <a:t>*Reference:  FY22 Grant Managers Guidance Manual – Chapters 9, pp.43-50</a:t>
            </a:r>
          </a:p>
        </p:txBody>
      </p:sp>
    </p:spTree>
    <p:extLst>
      <p:ext uri="{BB962C8B-B14F-4D97-AF65-F5344CB8AC3E}">
        <p14:creationId xmlns:p14="http://schemas.microsoft.com/office/powerpoint/2010/main" val="346269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AB0B-CA94-4C06-8979-9E432BF1ED37}"/>
              </a:ext>
            </a:extLst>
          </p:cNvPr>
          <p:cNvSpPr>
            <a:spLocks noGrp="1"/>
          </p:cNvSpPr>
          <p:nvPr>
            <p:ph type="title"/>
          </p:nvPr>
        </p:nvSpPr>
        <p:spPr/>
        <p:txBody>
          <a:bodyPr>
            <a:normAutofit/>
          </a:bodyPr>
          <a:lstStyle/>
          <a:p>
            <a:r>
              <a:rPr lang="en-US" sz="4400" b="1" dirty="0"/>
              <a:t>CATPA Board Guiding Principles</a:t>
            </a:r>
          </a:p>
        </p:txBody>
      </p:sp>
      <p:sp>
        <p:nvSpPr>
          <p:cNvPr id="3" name="Content Placeholder 2">
            <a:extLst>
              <a:ext uri="{FF2B5EF4-FFF2-40B4-BE49-F238E27FC236}">
                <a16:creationId xmlns:a16="http://schemas.microsoft.com/office/drawing/2014/main" id="{69A2A9DB-537A-43E0-8678-5EC4AE933C16}"/>
              </a:ext>
            </a:extLst>
          </p:cNvPr>
          <p:cNvSpPr>
            <a:spLocks noGrp="1"/>
          </p:cNvSpPr>
          <p:nvPr>
            <p:ph idx="1"/>
          </p:nvPr>
        </p:nvSpPr>
        <p:spPr/>
        <p:txBody>
          <a:bodyPr/>
          <a:lstStyle/>
          <a:p>
            <a:pPr marL="461963" indent="-461963">
              <a:buClrTx/>
              <a:buAutoNum type="arabicPeriod" startAt="4"/>
            </a:pPr>
            <a:r>
              <a:rPr lang="en-US" b="1" dirty="0"/>
              <a:t>Application Evaluation</a:t>
            </a:r>
          </a:p>
          <a:p>
            <a:pPr marL="914400" indent="-452438">
              <a:buClrTx/>
              <a:buFont typeface="Wingdings" panose="05000000000000000000" pitchFamily="2" charset="2"/>
              <a:buChar char="v"/>
            </a:pPr>
            <a:r>
              <a:rPr lang="en-US" dirty="0"/>
              <a:t>Technical Capacity – Most Important (70% Scoring)</a:t>
            </a:r>
          </a:p>
          <a:p>
            <a:pPr marL="1376363" lvl="1" indent="-452438">
              <a:buClrTx/>
              <a:buFont typeface="Wingdings" panose="05000000000000000000" pitchFamily="2" charset="2"/>
              <a:buChar char="v"/>
            </a:pPr>
            <a:r>
              <a:rPr lang="en-US" dirty="0"/>
              <a:t>See Page 47 for instructions</a:t>
            </a:r>
          </a:p>
          <a:p>
            <a:pPr marL="914400" indent="-452438">
              <a:buClrTx/>
              <a:buFont typeface="Wingdings" panose="05000000000000000000" pitchFamily="2" charset="2"/>
              <a:buChar char="v"/>
            </a:pPr>
            <a:r>
              <a:rPr lang="en-US" dirty="0"/>
              <a:t>Management Capacity (15% Scoring)</a:t>
            </a:r>
          </a:p>
          <a:p>
            <a:pPr marL="914400" indent="-452438">
              <a:buClrTx/>
              <a:buFont typeface="Wingdings" panose="05000000000000000000" pitchFamily="2" charset="2"/>
              <a:buChar char="v"/>
            </a:pPr>
            <a:r>
              <a:rPr lang="en-US" dirty="0"/>
              <a:t>Past Performance (15% Scoring)</a:t>
            </a:r>
          </a:p>
          <a:p>
            <a:pPr marL="914400" indent="-452438">
              <a:buClrTx/>
              <a:buFont typeface="Wingdings" panose="05000000000000000000" pitchFamily="2" charset="2"/>
              <a:buChar char="v"/>
            </a:pPr>
            <a:r>
              <a:rPr lang="en-US" dirty="0"/>
              <a:t>Cost/Price</a:t>
            </a:r>
          </a:p>
        </p:txBody>
      </p:sp>
      <p:sp>
        <p:nvSpPr>
          <p:cNvPr id="4" name="TextBox 3">
            <a:hlinkClick r:id="rId2" action="ppaction://hlinkfile"/>
            <a:extLst>
              <a:ext uri="{FF2B5EF4-FFF2-40B4-BE49-F238E27FC236}">
                <a16:creationId xmlns:a16="http://schemas.microsoft.com/office/drawing/2014/main" id="{7F3BD4C2-B906-45FA-A35C-77309C37DC83}"/>
              </a:ext>
            </a:extLst>
          </p:cNvPr>
          <p:cNvSpPr txBox="1"/>
          <p:nvPr/>
        </p:nvSpPr>
        <p:spPr>
          <a:xfrm>
            <a:off x="0" y="6016823"/>
            <a:ext cx="5730992" cy="307777"/>
          </a:xfrm>
          <a:prstGeom prst="rect">
            <a:avLst/>
          </a:prstGeom>
          <a:noFill/>
        </p:spPr>
        <p:txBody>
          <a:bodyPr wrap="none" rtlCol="0">
            <a:spAutoFit/>
          </a:bodyPr>
          <a:lstStyle/>
          <a:p>
            <a:r>
              <a:rPr lang="en-US" sz="1400" i="1" dirty="0">
                <a:solidFill>
                  <a:srgbClr val="FF0000"/>
                </a:solidFill>
              </a:rPr>
              <a:t>*Reference:  FY22 Grant Managers Guidance Manual – Chapters 9, pp.43-50</a:t>
            </a:r>
          </a:p>
        </p:txBody>
      </p:sp>
    </p:spTree>
    <p:extLst>
      <p:ext uri="{BB962C8B-B14F-4D97-AF65-F5344CB8AC3E}">
        <p14:creationId xmlns:p14="http://schemas.microsoft.com/office/powerpoint/2010/main" val="373684580"/>
      </p:ext>
    </p:extLst>
  </p:cSld>
  <p:clrMapOvr>
    <a:masterClrMapping/>
  </p:clrMapOvr>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5498</TotalTime>
  <Words>3319</Words>
  <Application>Microsoft Office PowerPoint</Application>
  <PresentationFormat>On-screen Show (4:3)</PresentationFormat>
  <Paragraphs>363</Paragraphs>
  <Slides>39</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Wingdings</vt:lpstr>
      <vt:lpstr>Retrospect</vt:lpstr>
      <vt:lpstr>FY 2022 CATPA Grant Announcement  &amp; Workshop</vt:lpstr>
      <vt:lpstr>Agenda</vt:lpstr>
      <vt:lpstr>Materials &amp; Handouts</vt:lpstr>
      <vt:lpstr>FY 2022 Grant Managers Guidance Manual</vt:lpstr>
      <vt:lpstr>Chapter 1 - Introduction</vt:lpstr>
      <vt:lpstr>Page 2 – Table of Contents</vt:lpstr>
      <vt:lpstr>CATPA Board Guiding Principles</vt:lpstr>
      <vt:lpstr>CATPA Board Guiding Principles</vt:lpstr>
      <vt:lpstr>CATPA Board Guiding Principles</vt:lpstr>
      <vt:lpstr>Programmatic Requirements &amp; Forms</vt:lpstr>
      <vt:lpstr>The Application Schedule</vt:lpstr>
      <vt:lpstr>Key Notes on Grant File and Records</vt:lpstr>
      <vt:lpstr>FY22 Application Review</vt:lpstr>
      <vt:lpstr>Pre-application helpful tips</vt:lpstr>
      <vt:lpstr>Section 1 – Applicant Information </vt:lpstr>
      <vt:lpstr>Section 2 – Project Service Area Description</vt:lpstr>
      <vt:lpstr>Section 3 - Partnerships</vt:lpstr>
      <vt:lpstr>Section 4 – Financial Assurance Statements</vt:lpstr>
      <vt:lpstr>Section 5 – Programmatic Assurance Statements</vt:lpstr>
      <vt:lpstr>Section 6 – Initiative, Goals &amp; Measurements</vt:lpstr>
      <vt:lpstr>Section 7 – Project Narrative</vt:lpstr>
      <vt:lpstr>Section 7 - Project Narrative (continued)</vt:lpstr>
      <vt:lpstr>A Word About Funding Priorities</vt:lpstr>
      <vt:lpstr>Section 8 – The Program Budget</vt:lpstr>
      <vt:lpstr>Section 8 – The Program Budget: Preparation</vt:lpstr>
      <vt:lpstr>Section 8 – The Program Budget: Other Guidance</vt:lpstr>
      <vt:lpstr>Section 8 – The Program Budget</vt:lpstr>
      <vt:lpstr>Section 8.A &amp; 8.B - Personnel Salaries Budget</vt:lpstr>
      <vt:lpstr>Section 8.C &amp; 8.D - Overtime Budget</vt:lpstr>
      <vt:lpstr>Section 8.E &amp; 8.F - Supplies and Operating Budget</vt:lpstr>
      <vt:lpstr>Section 8.G &amp; 8.H – Travel Budget</vt:lpstr>
      <vt:lpstr>Section 8.I &amp; J - Equipment Budget</vt:lpstr>
      <vt:lpstr>Section 8.K &amp; 8.L - Consulting Services Budget</vt:lpstr>
      <vt:lpstr>Section 8.M - Grant Administration Budget</vt:lpstr>
      <vt:lpstr>K. Section 9 - Submission Certification</vt:lpstr>
      <vt:lpstr>The Award Schedule</vt:lpstr>
      <vt:lpstr>FY22 CATPA Grant Forms Review</vt:lpstr>
      <vt:lpstr>Questions &amp; Discussions</vt:lpstr>
      <vt:lpstr>Information and Support</vt:lpstr>
    </vt:vector>
  </TitlesOfParts>
  <Company>CDPS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2019 Grant Announcement &amp; Workshop</dc:title>
  <dc:creator>Robert Force</dc:creator>
  <cp:lastModifiedBy>Robert Force</cp:lastModifiedBy>
  <cp:revision>163</cp:revision>
  <cp:lastPrinted>2019-12-04T18:00:09Z</cp:lastPrinted>
  <dcterms:created xsi:type="dcterms:W3CDTF">2017-11-30T13:45:27Z</dcterms:created>
  <dcterms:modified xsi:type="dcterms:W3CDTF">2020-12-15T18:18:41Z</dcterms:modified>
</cp:coreProperties>
</file>